
<file path=[Content_Types].xml><?xml version="1.0" encoding="utf-8"?>
<Types xmlns="http://schemas.openxmlformats.org/package/2006/content-types">
  <Default Extension="png" ContentType="image/png"/>
  <Default Extension="bin" ContentType="application/vnd.openxmlformats-officedocument.oleObject"/>
  <Default Extension="m4a" ContentType="audio/mp4"/>
  <Default Extension="wmf" ContentType="image/x-wmf"/>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ink/ink1.xml" ContentType="application/inkml+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notesSlides/notesSlide2.xml" ContentType="application/vnd.openxmlformats-officedocument.presentationml.notesSlide+xml"/>
  <Override PartName="/ppt/tags/tag6.xml" ContentType="application/vnd.openxmlformats-officedocument.presentationml.tag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59" r:id="rId4"/>
    <p:sldId id="260" r:id="rId5"/>
    <p:sldId id="261" r:id="rId6"/>
    <p:sldId id="262" r:id="rId7"/>
    <p:sldId id="263" r:id="rId8"/>
    <p:sldId id="264" r:id="rId9"/>
    <p:sldId id="265" r:id="rId10"/>
    <p:sldId id="266"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29" autoAdjust="0"/>
    <p:restoredTop sz="94660"/>
  </p:normalViewPr>
  <p:slideViewPr>
    <p:cSldViewPr snapToGrid="0">
      <p:cViewPr varScale="1">
        <p:scale>
          <a:sx n="80" d="100"/>
          <a:sy n="80" d="100"/>
        </p:scale>
        <p:origin x="72" y="9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3.wmf"/><Relationship Id="rId1" Type="http://schemas.openxmlformats.org/officeDocument/2006/relationships/image" Target="../media/image2.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4.wmf"/></Relationships>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28.36041" units="1/cm"/>
          <inkml:channelProperty channel="Y" name="resolution" value="28.34646" units="1/cm"/>
          <inkml:channelProperty channel="T" name="resolution" value="1" units="1/dev"/>
        </inkml:channelProperties>
      </inkml:inkSource>
      <inkml:timestamp xml:id="ts0" timeString="2017-12-17T23:00:52.654"/>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nkml:trace contextRef="#ctx0" brushRef="#br0">2266 8616 0</inkml:trace>
</inkml:ink>
</file>

<file path=ppt/media/image1.png>
</file>

<file path=ppt/media/image2.wmf>
</file>

<file path=ppt/media/image3.wmf>
</file>

<file path=ppt/media/image4.wmf>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0F9D92-09C6-4181-8FE9-73BE646AC5D5}" type="datetimeFigureOut">
              <a:rPr lang="en-US" smtClean="0"/>
              <a:t>12/21/2017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D02D00-93E9-459C-8FD1-D33089263452}" type="slidenum">
              <a:rPr lang="en-US" smtClean="0"/>
              <a:t>‹#›</a:t>
            </a:fld>
            <a:endParaRPr lang="en-US"/>
          </a:p>
        </p:txBody>
      </p:sp>
    </p:spTree>
    <p:extLst>
      <p:ext uri="{BB962C8B-B14F-4D97-AF65-F5344CB8AC3E}">
        <p14:creationId xmlns:p14="http://schemas.microsoft.com/office/powerpoint/2010/main" val="13381105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localhost:8080/MyProject/"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a:solidFill>
                  <a:schemeClr val="tx1"/>
                </a:solidFill>
                <a:effectLst/>
                <a:latin typeface="+mn-lt"/>
                <a:ea typeface="+mn-ea"/>
                <a:cs typeface="+mn-cs"/>
              </a:rPr>
              <a:t>Copy the war file </a:t>
            </a:r>
            <a:r>
              <a:rPr lang="en-US" sz="1200" kern="1200" dirty="0" err="1">
                <a:solidFill>
                  <a:schemeClr val="tx1"/>
                </a:solidFill>
                <a:effectLst/>
                <a:latin typeface="+mn-lt"/>
                <a:ea typeface="+mn-ea"/>
                <a:cs typeface="+mn-cs"/>
              </a:rPr>
              <a:t>MyProject.war</a:t>
            </a:r>
            <a:r>
              <a:rPr lang="en-US" sz="1200" kern="1200" dirty="0">
                <a:solidFill>
                  <a:schemeClr val="tx1"/>
                </a:solidFill>
                <a:effectLst/>
                <a:latin typeface="+mn-lt"/>
                <a:ea typeface="+mn-ea"/>
                <a:cs typeface="+mn-cs"/>
              </a:rPr>
              <a:t> to \Tomcat\8\</a:t>
            </a:r>
            <a:r>
              <a:rPr lang="en-US" sz="1200" kern="1200" dirty="0" err="1">
                <a:solidFill>
                  <a:schemeClr val="tx1"/>
                </a:solidFill>
                <a:effectLst/>
                <a:latin typeface="+mn-lt"/>
                <a:ea typeface="+mn-ea"/>
                <a:cs typeface="+mn-cs"/>
              </a:rPr>
              <a:t>webapps</a:t>
            </a:r>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Start the tomcat server by \Tomcat\8\bin\startup.bat</a:t>
            </a:r>
          </a:p>
          <a:p>
            <a:pPr lvl="0"/>
            <a:r>
              <a:rPr lang="en-US" sz="1200" kern="1200" dirty="0">
                <a:solidFill>
                  <a:schemeClr val="tx1"/>
                </a:solidFill>
                <a:effectLst/>
                <a:latin typeface="+mn-lt"/>
                <a:ea typeface="+mn-ea"/>
                <a:cs typeface="+mn-cs"/>
              </a:rPr>
              <a:t>Edit the \Tomcat\8\</a:t>
            </a:r>
            <a:r>
              <a:rPr lang="en-US" sz="1200" kern="1200" dirty="0" err="1">
                <a:solidFill>
                  <a:schemeClr val="tx1"/>
                </a:solidFill>
                <a:effectLst/>
                <a:latin typeface="+mn-lt"/>
                <a:ea typeface="+mn-ea"/>
                <a:cs typeface="+mn-cs"/>
              </a:rPr>
              <a:t>wtpwebapps</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MyProject</a:t>
            </a:r>
            <a:r>
              <a:rPr lang="en-US" sz="1200" kern="1200" dirty="0">
                <a:solidFill>
                  <a:schemeClr val="tx1"/>
                </a:solidFill>
                <a:effectLst/>
                <a:latin typeface="+mn-lt"/>
                <a:ea typeface="+mn-ea"/>
                <a:cs typeface="+mn-cs"/>
              </a:rPr>
              <a:t>\WEB-INF\MyProject-servlet.xml to configure </a:t>
            </a:r>
            <a:r>
              <a:rPr lang="en-US" sz="1200" kern="1200" dirty="0" err="1">
                <a:solidFill>
                  <a:schemeClr val="tx1"/>
                </a:solidFill>
                <a:effectLst/>
                <a:latin typeface="+mn-lt"/>
                <a:ea typeface="+mn-ea"/>
                <a:cs typeface="+mn-cs"/>
              </a:rPr>
              <a:t>datasource</a:t>
            </a:r>
            <a:r>
              <a:rPr lang="en-US" sz="1200" kern="1200" dirty="0">
                <a:solidFill>
                  <a:schemeClr val="tx1"/>
                </a:solidFill>
                <a:effectLst/>
                <a:latin typeface="+mn-lt"/>
                <a:ea typeface="+mn-ea"/>
                <a:cs typeface="+mn-cs"/>
              </a:rPr>
              <a:t>. Highlighted the values that need to be added for data access layer configuration.</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&lt;bean id="</a:t>
            </a:r>
            <a:r>
              <a:rPr lang="en-US" sz="1200" kern="1200" dirty="0" err="1">
                <a:solidFill>
                  <a:schemeClr val="tx1"/>
                </a:solidFill>
                <a:effectLst/>
                <a:latin typeface="+mn-lt"/>
                <a:ea typeface="+mn-ea"/>
                <a:cs typeface="+mn-cs"/>
              </a:rPr>
              <a:t>datasource</a:t>
            </a:r>
            <a:r>
              <a:rPr lang="en-US" sz="1200" kern="1200" dirty="0">
                <a:solidFill>
                  <a:schemeClr val="tx1"/>
                </a:solidFill>
                <a:effectLst/>
                <a:latin typeface="+mn-lt"/>
                <a:ea typeface="+mn-ea"/>
                <a:cs typeface="+mn-cs"/>
              </a:rPr>
              <a:t>" class="</a:t>
            </a:r>
            <a:r>
              <a:rPr lang="en-US" sz="1200" kern="1200" dirty="0" err="1">
                <a:solidFill>
                  <a:schemeClr val="tx1"/>
                </a:solidFill>
                <a:effectLst/>
                <a:latin typeface="+mn-lt"/>
                <a:ea typeface="+mn-ea"/>
                <a:cs typeface="+mn-cs"/>
              </a:rPr>
              <a:t>org.springframework.jdbc.datasource.DriverManagerDataSource</a:t>
            </a:r>
            <a:r>
              <a:rPr lang="en-US" sz="1200" kern="1200" dirty="0">
                <a:solidFill>
                  <a:schemeClr val="tx1"/>
                </a:solidFill>
                <a:effectLst/>
                <a:latin typeface="+mn-lt"/>
                <a:ea typeface="+mn-ea"/>
                <a:cs typeface="+mn-cs"/>
              </a:rPr>
              <a:t>"&gt;</a:t>
            </a:r>
          </a:p>
          <a:p>
            <a:r>
              <a:rPr lang="en-US" sz="1200" kern="1200" dirty="0">
                <a:solidFill>
                  <a:schemeClr val="tx1"/>
                </a:solidFill>
                <a:effectLst/>
                <a:latin typeface="+mn-lt"/>
                <a:ea typeface="+mn-ea"/>
                <a:cs typeface="+mn-cs"/>
              </a:rPr>
              <a:t>        &lt;property name="</a:t>
            </a:r>
            <a:r>
              <a:rPr lang="en-US" sz="1200" kern="1200" dirty="0" err="1">
                <a:solidFill>
                  <a:schemeClr val="tx1"/>
                </a:solidFill>
                <a:effectLst/>
                <a:latin typeface="+mn-lt"/>
                <a:ea typeface="+mn-ea"/>
                <a:cs typeface="+mn-cs"/>
              </a:rPr>
              <a:t>driverClassName</a:t>
            </a:r>
            <a:r>
              <a:rPr lang="en-US" sz="1200" kern="1200" dirty="0">
                <a:solidFill>
                  <a:schemeClr val="tx1"/>
                </a:solidFill>
                <a:effectLst/>
                <a:latin typeface="+mn-lt"/>
                <a:ea typeface="+mn-ea"/>
                <a:cs typeface="+mn-cs"/>
              </a:rPr>
              <a:t>" value="</a:t>
            </a:r>
            <a:r>
              <a:rPr lang="en-US" sz="1200" kern="1200" dirty="0" err="1">
                <a:solidFill>
                  <a:schemeClr val="tx1"/>
                </a:solidFill>
                <a:effectLst/>
                <a:latin typeface="+mn-lt"/>
                <a:ea typeface="+mn-ea"/>
                <a:cs typeface="+mn-cs"/>
              </a:rPr>
              <a:t>oracle.jdbc.driver.OracleDriver</a:t>
            </a:r>
            <a:r>
              <a:rPr lang="en-US" sz="1200" kern="1200" dirty="0">
                <a:solidFill>
                  <a:schemeClr val="tx1"/>
                </a:solidFill>
                <a:effectLst/>
                <a:latin typeface="+mn-lt"/>
                <a:ea typeface="+mn-ea"/>
                <a:cs typeface="+mn-cs"/>
              </a:rPr>
              <a:t>" /&gt;</a:t>
            </a:r>
          </a:p>
          <a:p>
            <a:r>
              <a:rPr lang="en-US" sz="1200" kern="1200" dirty="0">
                <a:solidFill>
                  <a:schemeClr val="tx1"/>
                </a:solidFill>
                <a:effectLst/>
                <a:latin typeface="+mn-lt"/>
                <a:ea typeface="+mn-ea"/>
                <a:cs typeface="+mn-cs"/>
              </a:rPr>
              <a:t>        &lt;property name="</a:t>
            </a:r>
            <a:r>
              <a:rPr lang="en-US" sz="1200" kern="1200" dirty="0" err="1">
                <a:solidFill>
                  <a:schemeClr val="tx1"/>
                </a:solidFill>
                <a:effectLst/>
                <a:latin typeface="+mn-lt"/>
                <a:ea typeface="+mn-ea"/>
                <a:cs typeface="+mn-cs"/>
              </a:rPr>
              <a:t>url</a:t>
            </a:r>
            <a:r>
              <a:rPr lang="en-US" sz="1200" kern="1200" dirty="0">
                <a:solidFill>
                  <a:schemeClr val="tx1"/>
                </a:solidFill>
                <a:effectLst/>
                <a:latin typeface="+mn-lt"/>
                <a:ea typeface="+mn-ea"/>
                <a:cs typeface="+mn-cs"/>
              </a:rPr>
              <a:t>" value="</a:t>
            </a:r>
            <a:r>
              <a:rPr lang="en-US" sz="1200" kern="1200" dirty="0" err="1">
                <a:solidFill>
                  <a:schemeClr val="tx1"/>
                </a:solidFill>
                <a:effectLst/>
                <a:latin typeface="+mn-lt"/>
                <a:ea typeface="+mn-ea"/>
                <a:cs typeface="+mn-cs"/>
              </a:rPr>
              <a:t>jdbc:oracle:thin</a:t>
            </a:r>
            <a:r>
              <a:rPr lang="en-US" sz="1200" kern="1200" dirty="0">
                <a:solidFill>
                  <a:schemeClr val="tx1"/>
                </a:solidFill>
                <a:effectLst/>
                <a:latin typeface="+mn-lt"/>
                <a:ea typeface="+mn-ea"/>
                <a:cs typeface="+mn-cs"/>
              </a:rPr>
              <a:t>:@(DESCRIPTION=(ENABLE=BROKEN)(ADDRESS_LIST=(ADDRESS=(PROTOCOL=TCP)(HOST=localhost)(PORT=1530)))(CONNECT_DATA=(SERVICE_NAME=</a:t>
            </a:r>
            <a:r>
              <a:rPr lang="en-US" sz="1200" kern="1200" dirty="0" err="1">
                <a:solidFill>
                  <a:schemeClr val="tx1"/>
                </a:solidFill>
                <a:effectLst/>
                <a:latin typeface="+mn-lt"/>
                <a:ea typeface="+mn-ea"/>
                <a:cs typeface="+mn-cs"/>
              </a:rPr>
              <a:t>orcl</a:t>
            </a:r>
            <a:r>
              <a:rPr lang="en-US" sz="1200" kern="1200" dirty="0">
                <a:solidFill>
                  <a:schemeClr val="tx1"/>
                </a:solidFill>
                <a:effectLst/>
                <a:latin typeface="+mn-lt"/>
                <a:ea typeface="+mn-ea"/>
                <a:cs typeface="+mn-cs"/>
              </a:rPr>
              <a:t>)(SERVER=DEDICATED)))" /&gt;</a:t>
            </a:r>
          </a:p>
          <a:p>
            <a:r>
              <a:rPr lang="en-US" sz="1200" kern="1200" dirty="0">
                <a:solidFill>
                  <a:schemeClr val="tx1"/>
                </a:solidFill>
                <a:effectLst/>
                <a:latin typeface="+mn-lt"/>
                <a:ea typeface="+mn-ea"/>
                <a:cs typeface="+mn-cs"/>
              </a:rPr>
              <a:t>        &lt;property name="username" value="</a:t>
            </a:r>
            <a:r>
              <a:rPr lang="en-US" sz="1200" kern="1200" dirty="0" err="1">
                <a:solidFill>
                  <a:schemeClr val="tx1"/>
                </a:solidFill>
                <a:effectLst/>
                <a:latin typeface="+mn-lt"/>
                <a:ea typeface="+mn-ea"/>
                <a:cs typeface="+mn-cs"/>
              </a:rPr>
              <a:t>scott</a:t>
            </a:r>
            <a:r>
              <a:rPr lang="en-US" sz="1200" kern="1200" dirty="0">
                <a:solidFill>
                  <a:schemeClr val="tx1"/>
                </a:solidFill>
                <a:effectLst/>
                <a:latin typeface="+mn-lt"/>
                <a:ea typeface="+mn-ea"/>
                <a:cs typeface="+mn-cs"/>
              </a:rPr>
              <a:t>" /&gt;</a:t>
            </a:r>
          </a:p>
          <a:p>
            <a:r>
              <a:rPr lang="en-US" sz="1200" kern="1200" dirty="0">
                <a:solidFill>
                  <a:schemeClr val="tx1"/>
                </a:solidFill>
                <a:effectLst/>
                <a:latin typeface="+mn-lt"/>
                <a:ea typeface="+mn-ea"/>
                <a:cs typeface="+mn-cs"/>
              </a:rPr>
              <a:t>        &lt;property name="password" value="tiger" /&gt;</a:t>
            </a:r>
          </a:p>
          <a:p>
            <a:r>
              <a:rPr lang="en-US" sz="1200" kern="1200" dirty="0">
                <a:solidFill>
                  <a:schemeClr val="tx1"/>
                </a:solidFill>
                <a:effectLst/>
                <a:latin typeface="+mn-lt"/>
                <a:ea typeface="+mn-ea"/>
                <a:cs typeface="+mn-cs"/>
              </a:rPr>
              <a:t>    &lt;/bean&gt;</a:t>
            </a:r>
          </a:p>
          <a:p>
            <a:pPr lvl="0"/>
            <a:r>
              <a:rPr lang="en-US" sz="1200" kern="1200" dirty="0">
                <a:solidFill>
                  <a:schemeClr val="tx1"/>
                </a:solidFill>
                <a:effectLst/>
                <a:latin typeface="+mn-lt"/>
                <a:ea typeface="+mn-ea"/>
                <a:cs typeface="+mn-cs"/>
              </a:rPr>
              <a:t>Stop the server by running by \Tomcat\8\bin\shutdown.bat</a:t>
            </a:r>
          </a:p>
          <a:p>
            <a:pPr lvl="0"/>
            <a:r>
              <a:rPr lang="en-US" sz="1200" kern="1200" dirty="0">
                <a:solidFill>
                  <a:schemeClr val="tx1"/>
                </a:solidFill>
                <a:effectLst/>
                <a:latin typeface="+mn-lt"/>
                <a:ea typeface="+mn-ea"/>
                <a:cs typeface="+mn-cs"/>
              </a:rPr>
              <a:t>Restart the tomcat server by \Tomcat\8\bin\startup.bat</a:t>
            </a:r>
          </a:p>
          <a:p>
            <a:pPr lvl="0"/>
            <a:r>
              <a:rPr lang="en-US" sz="1200" kern="1200" dirty="0">
                <a:solidFill>
                  <a:schemeClr val="tx1"/>
                </a:solidFill>
                <a:effectLst/>
                <a:latin typeface="+mn-lt"/>
                <a:ea typeface="+mn-ea"/>
                <a:cs typeface="+mn-cs"/>
              </a:rPr>
              <a:t>Access the application using URL </a:t>
            </a:r>
            <a:r>
              <a:rPr lang="en-US" sz="1200" u="sng" kern="1200" dirty="0">
                <a:solidFill>
                  <a:schemeClr val="tx1"/>
                </a:solidFill>
                <a:effectLst/>
                <a:latin typeface="+mn-lt"/>
                <a:ea typeface="+mn-ea"/>
                <a:cs typeface="+mn-cs"/>
                <a:hlinkClick r:id="rId3"/>
              </a:rPr>
              <a:t>http://localhost:8080/MyProject/</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ECD02D00-93E9-459C-8FD1-D33089263452}" type="slidenum">
              <a:rPr lang="en-US" smtClean="0"/>
              <a:t>4</a:t>
            </a:fld>
            <a:endParaRPr lang="en-US"/>
          </a:p>
        </p:txBody>
      </p:sp>
    </p:spTree>
    <p:extLst>
      <p:ext uri="{BB962C8B-B14F-4D97-AF65-F5344CB8AC3E}">
        <p14:creationId xmlns:p14="http://schemas.microsoft.com/office/powerpoint/2010/main" val="14916595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CD02D00-93E9-459C-8FD1-D33089263452}" type="slidenum">
              <a:rPr lang="en-US" smtClean="0"/>
              <a:t>6</a:t>
            </a:fld>
            <a:endParaRPr lang="en-US"/>
          </a:p>
        </p:txBody>
      </p:sp>
    </p:spTree>
    <p:extLst>
      <p:ext uri="{BB962C8B-B14F-4D97-AF65-F5344CB8AC3E}">
        <p14:creationId xmlns:p14="http://schemas.microsoft.com/office/powerpoint/2010/main" val="19459961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CBA5B-8B83-42CE-843D-3C8865C740F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E35598E-E1A4-48B4-8F7E-AA5E7672BC9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BA39520-821A-4E1F-ADAC-696AADE7A2E6}"/>
              </a:ext>
            </a:extLst>
          </p:cNvPr>
          <p:cNvSpPr>
            <a:spLocks noGrp="1"/>
          </p:cNvSpPr>
          <p:nvPr>
            <p:ph type="dt" sz="half" idx="10"/>
          </p:nvPr>
        </p:nvSpPr>
        <p:spPr/>
        <p:txBody>
          <a:bodyPr/>
          <a:lstStyle/>
          <a:p>
            <a:fld id="{FE7254D3-69CB-4011-B1A5-57FDC0AC604C}" type="datetimeFigureOut">
              <a:rPr lang="en-US" smtClean="0"/>
              <a:t>12/21/2017</a:t>
            </a:fld>
            <a:endParaRPr lang="en-US"/>
          </a:p>
        </p:txBody>
      </p:sp>
      <p:sp>
        <p:nvSpPr>
          <p:cNvPr id="5" name="Footer Placeholder 4">
            <a:extLst>
              <a:ext uri="{FF2B5EF4-FFF2-40B4-BE49-F238E27FC236}">
                <a16:creationId xmlns:a16="http://schemas.microsoft.com/office/drawing/2014/main" id="{3ACBE7D9-853D-497D-A6AB-532020626D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4B3B0D-6411-4491-AB13-9860ED5DA974}"/>
              </a:ext>
            </a:extLst>
          </p:cNvPr>
          <p:cNvSpPr>
            <a:spLocks noGrp="1"/>
          </p:cNvSpPr>
          <p:nvPr>
            <p:ph type="sldNum" sz="quarter" idx="12"/>
          </p:nvPr>
        </p:nvSpPr>
        <p:spPr/>
        <p:txBody>
          <a:bodyPr/>
          <a:lstStyle/>
          <a:p>
            <a:fld id="{D7B17104-EA87-4641-B290-91806D0DA527}" type="slidenum">
              <a:rPr lang="en-US" smtClean="0"/>
              <a:t>‹#›</a:t>
            </a:fld>
            <a:endParaRPr lang="en-US"/>
          </a:p>
        </p:txBody>
      </p:sp>
    </p:spTree>
    <p:extLst>
      <p:ext uri="{BB962C8B-B14F-4D97-AF65-F5344CB8AC3E}">
        <p14:creationId xmlns:p14="http://schemas.microsoft.com/office/powerpoint/2010/main" val="2680020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042AE-CC1A-460E-BD46-C9D9EA3D25A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73875CD-FE59-47B9-8DA0-5FDE2C99715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FBC884-3196-4630-AF33-68BD8AE93D36}"/>
              </a:ext>
            </a:extLst>
          </p:cNvPr>
          <p:cNvSpPr>
            <a:spLocks noGrp="1"/>
          </p:cNvSpPr>
          <p:nvPr>
            <p:ph type="dt" sz="half" idx="10"/>
          </p:nvPr>
        </p:nvSpPr>
        <p:spPr/>
        <p:txBody>
          <a:bodyPr/>
          <a:lstStyle/>
          <a:p>
            <a:fld id="{FE7254D3-69CB-4011-B1A5-57FDC0AC604C}" type="datetimeFigureOut">
              <a:rPr lang="en-US" smtClean="0"/>
              <a:t>12/21/2017</a:t>
            </a:fld>
            <a:endParaRPr lang="en-US"/>
          </a:p>
        </p:txBody>
      </p:sp>
      <p:sp>
        <p:nvSpPr>
          <p:cNvPr id="5" name="Footer Placeholder 4">
            <a:extLst>
              <a:ext uri="{FF2B5EF4-FFF2-40B4-BE49-F238E27FC236}">
                <a16:creationId xmlns:a16="http://schemas.microsoft.com/office/drawing/2014/main" id="{C79FD3FF-1FFF-437F-AC4B-8BECFAE3D0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53FC31-AB6B-4D40-B17C-8D25F17D3D2A}"/>
              </a:ext>
            </a:extLst>
          </p:cNvPr>
          <p:cNvSpPr>
            <a:spLocks noGrp="1"/>
          </p:cNvSpPr>
          <p:nvPr>
            <p:ph type="sldNum" sz="quarter" idx="12"/>
          </p:nvPr>
        </p:nvSpPr>
        <p:spPr/>
        <p:txBody>
          <a:bodyPr/>
          <a:lstStyle/>
          <a:p>
            <a:fld id="{D7B17104-EA87-4641-B290-91806D0DA527}" type="slidenum">
              <a:rPr lang="en-US" smtClean="0"/>
              <a:t>‹#›</a:t>
            </a:fld>
            <a:endParaRPr lang="en-US"/>
          </a:p>
        </p:txBody>
      </p:sp>
    </p:spTree>
    <p:extLst>
      <p:ext uri="{BB962C8B-B14F-4D97-AF65-F5344CB8AC3E}">
        <p14:creationId xmlns:p14="http://schemas.microsoft.com/office/powerpoint/2010/main" val="1496402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15A00D-252E-44CC-B3CD-3BFF05F1E9F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CC8AD48-4BB6-4D8D-986A-E69E80E167D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A29F03-F54E-4A9C-BFA3-C8DD6F5A0F08}"/>
              </a:ext>
            </a:extLst>
          </p:cNvPr>
          <p:cNvSpPr>
            <a:spLocks noGrp="1"/>
          </p:cNvSpPr>
          <p:nvPr>
            <p:ph type="dt" sz="half" idx="10"/>
          </p:nvPr>
        </p:nvSpPr>
        <p:spPr/>
        <p:txBody>
          <a:bodyPr/>
          <a:lstStyle/>
          <a:p>
            <a:fld id="{FE7254D3-69CB-4011-B1A5-57FDC0AC604C}" type="datetimeFigureOut">
              <a:rPr lang="en-US" smtClean="0"/>
              <a:t>12/21/2017</a:t>
            </a:fld>
            <a:endParaRPr lang="en-US"/>
          </a:p>
        </p:txBody>
      </p:sp>
      <p:sp>
        <p:nvSpPr>
          <p:cNvPr id="5" name="Footer Placeholder 4">
            <a:extLst>
              <a:ext uri="{FF2B5EF4-FFF2-40B4-BE49-F238E27FC236}">
                <a16:creationId xmlns:a16="http://schemas.microsoft.com/office/drawing/2014/main" id="{D5CAC61D-E583-4CC9-AD82-AC661620B1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39C8B6-D7A0-43E3-8947-654A8A032E9D}"/>
              </a:ext>
            </a:extLst>
          </p:cNvPr>
          <p:cNvSpPr>
            <a:spLocks noGrp="1"/>
          </p:cNvSpPr>
          <p:nvPr>
            <p:ph type="sldNum" sz="quarter" idx="12"/>
          </p:nvPr>
        </p:nvSpPr>
        <p:spPr/>
        <p:txBody>
          <a:bodyPr/>
          <a:lstStyle/>
          <a:p>
            <a:fld id="{D7B17104-EA87-4641-B290-91806D0DA527}" type="slidenum">
              <a:rPr lang="en-US" smtClean="0"/>
              <a:t>‹#›</a:t>
            </a:fld>
            <a:endParaRPr lang="en-US"/>
          </a:p>
        </p:txBody>
      </p:sp>
    </p:spTree>
    <p:extLst>
      <p:ext uri="{BB962C8B-B14F-4D97-AF65-F5344CB8AC3E}">
        <p14:creationId xmlns:p14="http://schemas.microsoft.com/office/powerpoint/2010/main" val="3704612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F1613-9DF9-4C3E-842B-A09D5B5B37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6B45273-E4FA-41E6-B4C1-343E3CFE8D3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91CDFC-1EB2-4F71-A4F8-6D8970827C9C}"/>
              </a:ext>
            </a:extLst>
          </p:cNvPr>
          <p:cNvSpPr>
            <a:spLocks noGrp="1"/>
          </p:cNvSpPr>
          <p:nvPr>
            <p:ph type="dt" sz="half" idx="10"/>
          </p:nvPr>
        </p:nvSpPr>
        <p:spPr/>
        <p:txBody>
          <a:bodyPr/>
          <a:lstStyle/>
          <a:p>
            <a:fld id="{FE7254D3-69CB-4011-B1A5-57FDC0AC604C}" type="datetimeFigureOut">
              <a:rPr lang="en-US" smtClean="0"/>
              <a:t>12/21/2017</a:t>
            </a:fld>
            <a:endParaRPr lang="en-US"/>
          </a:p>
        </p:txBody>
      </p:sp>
      <p:sp>
        <p:nvSpPr>
          <p:cNvPr id="5" name="Footer Placeholder 4">
            <a:extLst>
              <a:ext uri="{FF2B5EF4-FFF2-40B4-BE49-F238E27FC236}">
                <a16:creationId xmlns:a16="http://schemas.microsoft.com/office/drawing/2014/main" id="{9ACB24E2-1F2C-42FA-8069-C01C314942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CF505F-A059-42EC-8A99-4EEF6D0AF1C6}"/>
              </a:ext>
            </a:extLst>
          </p:cNvPr>
          <p:cNvSpPr>
            <a:spLocks noGrp="1"/>
          </p:cNvSpPr>
          <p:nvPr>
            <p:ph type="sldNum" sz="quarter" idx="12"/>
          </p:nvPr>
        </p:nvSpPr>
        <p:spPr/>
        <p:txBody>
          <a:bodyPr/>
          <a:lstStyle/>
          <a:p>
            <a:fld id="{D7B17104-EA87-4641-B290-91806D0DA527}" type="slidenum">
              <a:rPr lang="en-US" smtClean="0"/>
              <a:t>‹#›</a:t>
            </a:fld>
            <a:endParaRPr lang="en-US"/>
          </a:p>
        </p:txBody>
      </p:sp>
    </p:spTree>
    <p:extLst>
      <p:ext uri="{BB962C8B-B14F-4D97-AF65-F5344CB8AC3E}">
        <p14:creationId xmlns:p14="http://schemas.microsoft.com/office/powerpoint/2010/main" val="7599958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E9827-A7D2-41EC-BBF4-796D48B81AF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BB3B9C7-3D66-41C1-8B4D-0CE80BB2696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46F5007-DA16-41A8-973D-0AF5C949AE3F}"/>
              </a:ext>
            </a:extLst>
          </p:cNvPr>
          <p:cNvSpPr>
            <a:spLocks noGrp="1"/>
          </p:cNvSpPr>
          <p:nvPr>
            <p:ph type="dt" sz="half" idx="10"/>
          </p:nvPr>
        </p:nvSpPr>
        <p:spPr/>
        <p:txBody>
          <a:bodyPr/>
          <a:lstStyle/>
          <a:p>
            <a:fld id="{FE7254D3-69CB-4011-B1A5-57FDC0AC604C}" type="datetimeFigureOut">
              <a:rPr lang="en-US" smtClean="0"/>
              <a:t>12/21/2017</a:t>
            </a:fld>
            <a:endParaRPr lang="en-US"/>
          </a:p>
        </p:txBody>
      </p:sp>
      <p:sp>
        <p:nvSpPr>
          <p:cNvPr id="5" name="Footer Placeholder 4">
            <a:extLst>
              <a:ext uri="{FF2B5EF4-FFF2-40B4-BE49-F238E27FC236}">
                <a16:creationId xmlns:a16="http://schemas.microsoft.com/office/drawing/2014/main" id="{B9E54EB1-F686-4D97-A957-EEB6433395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2E51A2-6777-4E83-A640-5A98E83D2351}"/>
              </a:ext>
            </a:extLst>
          </p:cNvPr>
          <p:cNvSpPr>
            <a:spLocks noGrp="1"/>
          </p:cNvSpPr>
          <p:nvPr>
            <p:ph type="sldNum" sz="quarter" idx="12"/>
          </p:nvPr>
        </p:nvSpPr>
        <p:spPr/>
        <p:txBody>
          <a:bodyPr/>
          <a:lstStyle/>
          <a:p>
            <a:fld id="{D7B17104-EA87-4641-B290-91806D0DA527}" type="slidenum">
              <a:rPr lang="en-US" smtClean="0"/>
              <a:t>‹#›</a:t>
            </a:fld>
            <a:endParaRPr lang="en-US"/>
          </a:p>
        </p:txBody>
      </p:sp>
    </p:spTree>
    <p:extLst>
      <p:ext uri="{BB962C8B-B14F-4D97-AF65-F5344CB8AC3E}">
        <p14:creationId xmlns:p14="http://schemas.microsoft.com/office/powerpoint/2010/main" val="40334883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D9A927-F8FB-449E-8317-BB3E112748C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2D2350-F583-4018-8CFA-6DA5812EC94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7FF2935-AC57-4122-A33D-D3E6D501050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7A98230-BA67-48C6-B340-6DC42A67F8C6}"/>
              </a:ext>
            </a:extLst>
          </p:cNvPr>
          <p:cNvSpPr>
            <a:spLocks noGrp="1"/>
          </p:cNvSpPr>
          <p:nvPr>
            <p:ph type="dt" sz="half" idx="10"/>
          </p:nvPr>
        </p:nvSpPr>
        <p:spPr/>
        <p:txBody>
          <a:bodyPr/>
          <a:lstStyle/>
          <a:p>
            <a:fld id="{FE7254D3-69CB-4011-B1A5-57FDC0AC604C}" type="datetimeFigureOut">
              <a:rPr lang="en-US" smtClean="0"/>
              <a:t>12/21/2017</a:t>
            </a:fld>
            <a:endParaRPr lang="en-US"/>
          </a:p>
        </p:txBody>
      </p:sp>
      <p:sp>
        <p:nvSpPr>
          <p:cNvPr id="6" name="Footer Placeholder 5">
            <a:extLst>
              <a:ext uri="{FF2B5EF4-FFF2-40B4-BE49-F238E27FC236}">
                <a16:creationId xmlns:a16="http://schemas.microsoft.com/office/drawing/2014/main" id="{1FC83E2E-0496-4D71-9023-E99F5AA720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D1A7AE-1A95-4A7B-901A-2AB6C8108288}"/>
              </a:ext>
            </a:extLst>
          </p:cNvPr>
          <p:cNvSpPr>
            <a:spLocks noGrp="1"/>
          </p:cNvSpPr>
          <p:nvPr>
            <p:ph type="sldNum" sz="quarter" idx="12"/>
          </p:nvPr>
        </p:nvSpPr>
        <p:spPr/>
        <p:txBody>
          <a:bodyPr/>
          <a:lstStyle/>
          <a:p>
            <a:fld id="{D7B17104-EA87-4641-B290-91806D0DA527}" type="slidenum">
              <a:rPr lang="en-US" smtClean="0"/>
              <a:t>‹#›</a:t>
            </a:fld>
            <a:endParaRPr lang="en-US"/>
          </a:p>
        </p:txBody>
      </p:sp>
    </p:spTree>
    <p:extLst>
      <p:ext uri="{BB962C8B-B14F-4D97-AF65-F5344CB8AC3E}">
        <p14:creationId xmlns:p14="http://schemas.microsoft.com/office/powerpoint/2010/main" val="295754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39C5B-20D0-42B5-949A-B3F304C80A8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19E9FCB-353E-4459-86FA-498B80A7075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6EE7FCB-1A3D-4238-9788-E86D3B7CBDC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28E6704-DC6C-4042-B242-9B313A93CE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5AF016F-6CFE-4D7B-8D66-D4E620FE522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74ABECE-4E08-40EA-9588-1AC78DA415E4}"/>
              </a:ext>
            </a:extLst>
          </p:cNvPr>
          <p:cNvSpPr>
            <a:spLocks noGrp="1"/>
          </p:cNvSpPr>
          <p:nvPr>
            <p:ph type="dt" sz="half" idx="10"/>
          </p:nvPr>
        </p:nvSpPr>
        <p:spPr/>
        <p:txBody>
          <a:bodyPr/>
          <a:lstStyle/>
          <a:p>
            <a:fld id="{FE7254D3-69CB-4011-B1A5-57FDC0AC604C}" type="datetimeFigureOut">
              <a:rPr lang="en-US" smtClean="0"/>
              <a:t>12/21/2017</a:t>
            </a:fld>
            <a:endParaRPr lang="en-US"/>
          </a:p>
        </p:txBody>
      </p:sp>
      <p:sp>
        <p:nvSpPr>
          <p:cNvPr id="8" name="Footer Placeholder 7">
            <a:extLst>
              <a:ext uri="{FF2B5EF4-FFF2-40B4-BE49-F238E27FC236}">
                <a16:creationId xmlns:a16="http://schemas.microsoft.com/office/drawing/2014/main" id="{F9A34E43-AA44-4C28-94F4-3D1289BE42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1DAC925-EE72-4C6B-9558-90E10167F4E1}"/>
              </a:ext>
            </a:extLst>
          </p:cNvPr>
          <p:cNvSpPr>
            <a:spLocks noGrp="1"/>
          </p:cNvSpPr>
          <p:nvPr>
            <p:ph type="sldNum" sz="quarter" idx="12"/>
          </p:nvPr>
        </p:nvSpPr>
        <p:spPr/>
        <p:txBody>
          <a:bodyPr/>
          <a:lstStyle/>
          <a:p>
            <a:fld id="{D7B17104-EA87-4641-B290-91806D0DA527}" type="slidenum">
              <a:rPr lang="en-US" smtClean="0"/>
              <a:t>‹#›</a:t>
            </a:fld>
            <a:endParaRPr lang="en-US"/>
          </a:p>
        </p:txBody>
      </p:sp>
    </p:spTree>
    <p:extLst>
      <p:ext uri="{BB962C8B-B14F-4D97-AF65-F5344CB8AC3E}">
        <p14:creationId xmlns:p14="http://schemas.microsoft.com/office/powerpoint/2010/main" val="164776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CCD61-F11C-4D65-A8A8-198C8A93656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16A6FC-CDB6-4C4A-B7F7-F34758A0CB6F}"/>
              </a:ext>
            </a:extLst>
          </p:cNvPr>
          <p:cNvSpPr>
            <a:spLocks noGrp="1"/>
          </p:cNvSpPr>
          <p:nvPr>
            <p:ph type="dt" sz="half" idx="10"/>
          </p:nvPr>
        </p:nvSpPr>
        <p:spPr/>
        <p:txBody>
          <a:bodyPr/>
          <a:lstStyle/>
          <a:p>
            <a:fld id="{FE7254D3-69CB-4011-B1A5-57FDC0AC604C}" type="datetimeFigureOut">
              <a:rPr lang="en-US" smtClean="0"/>
              <a:t>12/21/2017</a:t>
            </a:fld>
            <a:endParaRPr lang="en-US"/>
          </a:p>
        </p:txBody>
      </p:sp>
      <p:sp>
        <p:nvSpPr>
          <p:cNvPr id="4" name="Footer Placeholder 3">
            <a:extLst>
              <a:ext uri="{FF2B5EF4-FFF2-40B4-BE49-F238E27FC236}">
                <a16:creationId xmlns:a16="http://schemas.microsoft.com/office/drawing/2014/main" id="{B3A15982-1748-42E1-BC09-CBCF8F8B9FC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B2F16CF-A44B-4615-9C64-3FEF241E6B67}"/>
              </a:ext>
            </a:extLst>
          </p:cNvPr>
          <p:cNvSpPr>
            <a:spLocks noGrp="1"/>
          </p:cNvSpPr>
          <p:nvPr>
            <p:ph type="sldNum" sz="quarter" idx="12"/>
          </p:nvPr>
        </p:nvSpPr>
        <p:spPr/>
        <p:txBody>
          <a:bodyPr/>
          <a:lstStyle/>
          <a:p>
            <a:fld id="{D7B17104-EA87-4641-B290-91806D0DA527}" type="slidenum">
              <a:rPr lang="en-US" smtClean="0"/>
              <a:t>‹#›</a:t>
            </a:fld>
            <a:endParaRPr lang="en-US"/>
          </a:p>
        </p:txBody>
      </p:sp>
    </p:spTree>
    <p:extLst>
      <p:ext uri="{BB962C8B-B14F-4D97-AF65-F5344CB8AC3E}">
        <p14:creationId xmlns:p14="http://schemas.microsoft.com/office/powerpoint/2010/main" val="27202898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DAD3D07-5E97-4888-A553-C54CC35FD153}"/>
              </a:ext>
            </a:extLst>
          </p:cNvPr>
          <p:cNvSpPr>
            <a:spLocks noGrp="1"/>
          </p:cNvSpPr>
          <p:nvPr>
            <p:ph type="dt" sz="half" idx="10"/>
          </p:nvPr>
        </p:nvSpPr>
        <p:spPr/>
        <p:txBody>
          <a:bodyPr/>
          <a:lstStyle/>
          <a:p>
            <a:fld id="{FE7254D3-69CB-4011-B1A5-57FDC0AC604C}" type="datetimeFigureOut">
              <a:rPr lang="en-US" smtClean="0"/>
              <a:t>12/21/2017</a:t>
            </a:fld>
            <a:endParaRPr lang="en-US"/>
          </a:p>
        </p:txBody>
      </p:sp>
      <p:sp>
        <p:nvSpPr>
          <p:cNvPr id="3" name="Footer Placeholder 2">
            <a:extLst>
              <a:ext uri="{FF2B5EF4-FFF2-40B4-BE49-F238E27FC236}">
                <a16:creationId xmlns:a16="http://schemas.microsoft.com/office/drawing/2014/main" id="{C0FC0AAF-DE05-4232-A551-F600C5FE7A2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C4B1251-79EC-4BD0-B8D8-9680A8B856A4}"/>
              </a:ext>
            </a:extLst>
          </p:cNvPr>
          <p:cNvSpPr>
            <a:spLocks noGrp="1"/>
          </p:cNvSpPr>
          <p:nvPr>
            <p:ph type="sldNum" sz="quarter" idx="12"/>
          </p:nvPr>
        </p:nvSpPr>
        <p:spPr/>
        <p:txBody>
          <a:bodyPr/>
          <a:lstStyle/>
          <a:p>
            <a:fld id="{D7B17104-EA87-4641-B290-91806D0DA527}" type="slidenum">
              <a:rPr lang="en-US" smtClean="0"/>
              <a:t>‹#›</a:t>
            </a:fld>
            <a:endParaRPr lang="en-US"/>
          </a:p>
        </p:txBody>
      </p:sp>
    </p:spTree>
    <p:extLst>
      <p:ext uri="{BB962C8B-B14F-4D97-AF65-F5344CB8AC3E}">
        <p14:creationId xmlns:p14="http://schemas.microsoft.com/office/powerpoint/2010/main" val="3888538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5C97C-7E82-4454-B67F-F9CEABCB7F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C1867F1-28AF-49A4-B4EB-53A2E2107FE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D97ADA7-6DBA-4C02-90F8-545264D25A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FA78555-2A14-490B-88C4-58F68E459317}"/>
              </a:ext>
            </a:extLst>
          </p:cNvPr>
          <p:cNvSpPr>
            <a:spLocks noGrp="1"/>
          </p:cNvSpPr>
          <p:nvPr>
            <p:ph type="dt" sz="half" idx="10"/>
          </p:nvPr>
        </p:nvSpPr>
        <p:spPr/>
        <p:txBody>
          <a:bodyPr/>
          <a:lstStyle/>
          <a:p>
            <a:fld id="{FE7254D3-69CB-4011-B1A5-57FDC0AC604C}" type="datetimeFigureOut">
              <a:rPr lang="en-US" smtClean="0"/>
              <a:t>12/21/2017</a:t>
            </a:fld>
            <a:endParaRPr lang="en-US"/>
          </a:p>
        </p:txBody>
      </p:sp>
      <p:sp>
        <p:nvSpPr>
          <p:cNvPr id="6" name="Footer Placeholder 5">
            <a:extLst>
              <a:ext uri="{FF2B5EF4-FFF2-40B4-BE49-F238E27FC236}">
                <a16:creationId xmlns:a16="http://schemas.microsoft.com/office/drawing/2014/main" id="{4DE91A51-A4CC-4DA6-B462-6B3006D5717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8D04D9A-941E-48E5-98A2-BBB243080C09}"/>
              </a:ext>
            </a:extLst>
          </p:cNvPr>
          <p:cNvSpPr>
            <a:spLocks noGrp="1"/>
          </p:cNvSpPr>
          <p:nvPr>
            <p:ph type="sldNum" sz="quarter" idx="12"/>
          </p:nvPr>
        </p:nvSpPr>
        <p:spPr/>
        <p:txBody>
          <a:bodyPr/>
          <a:lstStyle/>
          <a:p>
            <a:fld id="{D7B17104-EA87-4641-B290-91806D0DA527}" type="slidenum">
              <a:rPr lang="en-US" smtClean="0"/>
              <a:t>‹#›</a:t>
            </a:fld>
            <a:endParaRPr lang="en-US"/>
          </a:p>
        </p:txBody>
      </p:sp>
    </p:spTree>
    <p:extLst>
      <p:ext uri="{BB962C8B-B14F-4D97-AF65-F5344CB8AC3E}">
        <p14:creationId xmlns:p14="http://schemas.microsoft.com/office/powerpoint/2010/main" val="8598168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68446-61F4-4885-AFE8-BDCA0F956F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4356CBA-7254-4017-A857-D54DD49F463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78C3E37-9090-47A1-B85E-1730258427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28E51A1-4987-45B2-8609-1103B1D3094A}"/>
              </a:ext>
            </a:extLst>
          </p:cNvPr>
          <p:cNvSpPr>
            <a:spLocks noGrp="1"/>
          </p:cNvSpPr>
          <p:nvPr>
            <p:ph type="dt" sz="half" idx="10"/>
          </p:nvPr>
        </p:nvSpPr>
        <p:spPr/>
        <p:txBody>
          <a:bodyPr/>
          <a:lstStyle/>
          <a:p>
            <a:fld id="{FE7254D3-69CB-4011-B1A5-57FDC0AC604C}" type="datetimeFigureOut">
              <a:rPr lang="en-US" smtClean="0"/>
              <a:t>12/21/2017</a:t>
            </a:fld>
            <a:endParaRPr lang="en-US"/>
          </a:p>
        </p:txBody>
      </p:sp>
      <p:sp>
        <p:nvSpPr>
          <p:cNvPr id="6" name="Footer Placeholder 5">
            <a:extLst>
              <a:ext uri="{FF2B5EF4-FFF2-40B4-BE49-F238E27FC236}">
                <a16:creationId xmlns:a16="http://schemas.microsoft.com/office/drawing/2014/main" id="{B8B1BC85-8E7C-48E6-8106-27A6BA8508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C2F32F-507B-4C94-8FB8-3BA98D9EFDC2}"/>
              </a:ext>
            </a:extLst>
          </p:cNvPr>
          <p:cNvSpPr>
            <a:spLocks noGrp="1"/>
          </p:cNvSpPr>
          <p:nvPr>
            <p:ph type="sldNum" sz="quarter" idx="12"/>
          </p:nvPr>
        </p:nvSpPr>
        <p:spPr/>
        <p:txBody>
          <a:bodyPr/>
          <a:lstStyle/>
          <a:p>
            <a:fld id="{D7B17104-EA87-4641-B290-91806D0DA527}" type="slidenum">
              <a:rPr lang="en-US" smtClean="0"/>
              <a:t>‹#›</a:t>
            </a:fld>
            <a:endParaRPr lang="en-US"/>
          </a:p>
        </p:txBody>
      </p:sp>
    </p:spTree>
    <p:extLst>
      <p:ext uri="{BB962C8B-B14F-4D97-AF65-F5344CB8AC3E}">
        <p14:creationId xmlns:p14="http://schemas.microsoft.com/office/powerpoint/2010/main" val="22470558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07B4E8E-A0CC-43E9-A012-3AEFA025678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F994CA1-50DF-4B1E-B19A-67F3CAD3F4B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789C8F-9782-4B81-B710-8436CFE9065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E7254D3-69CB-4011-B1A5-57FDC0AC604C}" type="datetimeFigureOut">
              <a:rPr lang="en-US" smtClean="0"/>
              <a:t>12/21/2017</a:t>
            </a:fld>
            <a:endParaRPr lang="en-US"/>
          </a:p>
        </p:txBody>
      </p:sp>
      <p:sp>
        <p:nvSpPr>
          <p:cNvPr id="5" name="Footer Placeholder 4">
            <a:extLst>
              <a:ext uri="{FF2B5EF4-FFF2-40B4-BE49-F238E27FC236}">
                <a16:creationId xmlns:a16="http://schemas.microsoft.com/office/drawing/2014/main" id="{80B58E2F-3BA9-45E3-988D-315364D148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349F3F5-8460-444B-A229-04B2ACEF68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B17104-EA87-4641-B290-91806D0DA527}" type="slidenum">
              <a:rPr lang="en-US" smtClean="0"/>
              <a:t>‹#›</a:t>
            </a:fld>
            <a:endParaRPr lang="en-US"/>
          </a:p>
        </p:txBody>
      </p:sp>
    </p:spTree>
    <p:extLst>
      <p:ext uri="{BB962C8B-B14F-4D97-AF65-F5344CB8AC3E}">
        <p14:creationId xmlns:p14="http://schemas.microsoft.com/office/powerpoint/2010/main" val="31167107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1.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hyperlink" Target="http://localhost:8983/solr/#/archived_extractions" TargetMode="External"/><Relationship Id="rId13" Type="http://schemas.openxmlformats.org/officeDocument/2006/relationships/image" Target="../media/image2.wmf"/><Relationship Id="rId3" Type="http://schemas.microsoft.com/office/2007/relationships/media" Target="../media/media3.m4a"/><Relationship Id="rId7" Type="http://schemas.openxmlformats.org/officeDocument/2006/relationships/hyperlink" Target="https://tomcat.apache.org/download-80.cgi" TargetMode="External"/><Relationship Id="rId12" Type="http://schemas.openxmlformats.org/officeDocument/2006/relationships/oleObject" Target="../embeddings/oleObject1.bin"/><Relationship Id="rId2" Type="http://schemas.openxmlformats.org/officeDocument/2006/relationships/tags" Target="../tags/tag2.xml"/><Relationship Id="rId1" Type="http://schemas.openxmlformats.org/officeDocument/2006/relationships/vmlDrawing" Target="../drawings/vmlDrawing1.vml"/><Relationship Id="rId6" Type="http://schemas.openxmlformats.org/officeDocument/2006/relationships/hyperlink" Target="http://www.apache.org/dyn/closer.lua/lucene/solr/7.1.0" TargetMode="External"/><Relationship Id="rId11" Type="http://schemas.openxmlformats.org/officeDocument/2006/relationships/image" Target="../media/image1.png"/><Relationship Id="rId5" Type="http://schemas.openxmlformats.org/officeDocument/2006/relationships/slideLayout" Target="../slideLayouts/slideLayout2.xml"/><Relationship Id="rId15" Type="http://schemas.openxmlformats.org/officeDocument/2006/relationships/image" Target="../media/image3.wmf"/><Relationship Id="rId10" Type="http://schemas.openxmlformats.org/officeDocument/2006/relationships/image" Target="../media/image2.emf"/><Relationship Id="rId4" Type="http://schemas.openxmlformats.org/officeDocument/2006/relationships/audio" Target="../media/media3.m4a"/><Relationship Id="rId9" Type="http://schemas.openxmlformats.org/officeDocument/2006/relationships/customXml" Target="../ink/ink1.xml"/><Relationship Id="rId14" Type="http://schemas.openxmlformats.org/officeDocument/2006/relationships/oleObject" Target="../embeddings/oleObject2.bin"/></Relationships>
</file>

<file path=ppt/slides/_rels/slide4.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4.m4a"/><Relationship Id="rId7" Type="http://schemas.openxmlformats.org/officeDocument/2006/relationships/hyperlink" Target="http://localhost:8080/MyProject/addIndex" TargetMode="External"/><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notesSlide" Target="../notesSlides/notesSlide1.xml"/><Relationship Id="rId5" Type="http://schemas.openxmlformats.org/officeDocument/2006/relationships/slideLayout" Target="../slideLayouts/slideLayout2.xml"/><Relationship Id="rId10" Type="http://schemas.openxmlformats.org/officeDocument/2006/relationships/image" Target="../media/image4.wmf"/><Relationship Id="rId4" Type="http://schemas.openxmlformats.org/officeDocument/2006/relationships/audio" Target="../media/media4.m4a"/><Relationship Id="rId9" Type="http://schemas.openxmlformats.org/officeDocument/2006/relationships/oleObject" Target="../embeddings/oleObject3.bin"/></Relationships>
</file>

<file path=ppt/slides/_rels/slide5.xml.rels><?xml version="1.0" encoding="UTF-8" standalone="yes"?>
<Relationships xmlns="http://schemas.openxmlformats.org/package/2006/relationships"><Relationship Id="rId8" Type="http://schemas.openxmlformats.org/officeDocument/2006/relationships/oleObject" Target="../embeddings/oleObject4.bin"/><Relationship Id="rId3" Type="http://schemas.microsoft.com/office/2007/relationships/media" Target="../media/media5.m4a"/><Relationship Id="rId7" Type="http://schemas.openxmlformats.org/officeDocument/2006/relationships/image" Target="../media/image1.png"/><Relationship Id="rId2" Type="http://schemas.openxmlformats.org/officeDocument/2006/relationships/tags" Target="../tags/tag4.xml"/><Relationship Id="rId1" Type="http://schemas.openxmlformats.org/officeDocument/2006/relationships/vmlDrawing" Target="../drawings/vmlDrawing3.vml"/><Relationship Id="rId6" Type="http://schemas.openxmlformats.org/officeDocument/2006/relationships/hyperlink" Target="http://localhost:8080/MyProject/textSearch.mcs" TargetMode="External"/><Relationship Id="rId5" Type="http://schemas.openxmlformats.org/officeDocument/2006/relationships/slideLayout" Target="../slideLayouts/slideLayout2.xml"/><Relationship Id="rId4" Type="http://schemas.openxmlformats.org/officeDocument/2006/relationships/audio" Target="../media/media5.m4a"/><Relationship Id="rId9" Type="http://schemas.openxmlformats.org/officeDocument/2006/relationships/image" Target="../media/image4.wmf"/></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1.png"/><Relationship Id="rId2" Type="http://schemas.microsoft.com/office/2007/relationships/media" Target="../media/media6.m4a"/><Relationship Id="rId1" Type="http://schemas.openxmlformats.org/officeDocument/2006/relationships/tags" Target="../tags/tag5.xml"/><Relationship Id="rId6" Type="http://schemas.openxmlformats.org/officeDocument/2006/relationships/hyperlink" Target="http://localhost:8983/solr/#/archived_extractions/query" TargetMode="External"/><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6.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FFC927-FAFD-4FAF-BB98-42C9F294BBD0}"/>
              </a:ext>
            </a:extLst>
          </p:cNvPr>
          <p:cNvSpPr>
            <a:spLocks noGrp="1"/>
          </p:cNvSpPr>
          <p:nvPr>
            <p:ph type="ctrTitle"/>
          </p:nvPr>
        </p:nvSpPr>
        <p:spPr/>
        <p:txBody>
          <a:bodyPr>
            <a:normAutofit fontScale="90000"/>
          </a:bodyPr>
          <a:lstStyle/>
          <a:p>
            <a:r>
              <a:rPr lang="en-US" dirty="0"/>
              <a:t>Evaluation Framework for Alternative Information Retrieval Methods </a:t>
            </a:r>
          </a:p>
        </p:txBody>
      </p:sp>
      <p:sp>
        <p:nvSpPr>
          <p:cNvPr id="3" name="Subtitle 2">
            <a:extLst>
              <a:ext uri="{FF2B5EF4-FFF2-40B4-BE49-F238E27FC236}">
                <a16:creationId xmlns:a16="http://schemas.microsoft.com/office/drawing/2014/main" id="{B2A95A53-2B20-45AE-BD8F-AE956FF11031}"/>
              </a:ext>
            </a:extLst>
          </p:cNvPr>
          <p:cNvSpPr>
            <a:spLocks noGrp="1"/>
          </p:cNvSpPr>
          <p:nvPr>
            <p:ph type="subTitle" idx="1"/>
          </p:nvPr>
        </p:nvSpPr>
        <p:spPr/>
        <p:txBody>
          <a:bodyPr/>
          <a:lstStyle/>
          <a:p>
            <a:r>
              <a:rPr lang="en-US" dirty="0"/>
              <a:t>Oracle Free Text Search Vs</a:t>
            </a:r>
          </a:p>
          <a:p>
            <a:r>
              <a:rPr lang="en-US" dirty="0"/>
              <a:t>Apache </a:t>
            </a:r>
            <a:r>
              <a:rPr lang="en-US" dirty="0" err="1"/>
              <a:t>Solr</a:t>
            </a:r>
            <a:r>
              <a:rPr lang="en-US" dirty="0"/>
              <a:t> 7.1.0</a:t>
            </a:r>
          </a:p>
        </p:txBody>
      </p:sp>
      <p:pic>
        <p:nvPicPr>
          <p:cNvPr id="6" name="Audio 5">
            <a:hlinkClick r:id="" action="ppaction://media"/>
            <a:extLst>
              <a:ext uri="{FF2B5EF4-FFF2-40B4-BE49-F238E27FC236}">
                <a16:creationId xmlns:a16="http://schemas.microsoft.com/office/drawing/2014/main" id="{E4203AE9-31C8-42F4-9EDA-325E1B74E81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099829983"/>
      </p:ext>
    </p:extLst>
  </p:cSld>
  <p:clrMapOvr>
    <a:masterClrMapping/>
  </p:clrMapOvr>
  <mc:AlternateContent xmlns:mc="http://schemas.openxmlformats.org/markup-compatibility/2006" xmlns:p14="http://schemas.microsoft.com/office/powerpoint/2010/main">
    <mc:Choice Requires="p14">
      <p:transition spd="slow" p14:dur="2000" advTm="38860"/>
    </mc:Choice>
    <mc:Fallback xmlns="">
      <p:transition spd="slow" advTm="388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09315-9B51-4376-9F28-B77088370287}"/>
              </a:ext>
            </a:extLst>
          </p:cNvPr>
          <p:cNvSpPr>
            <a:spLocks noGrp="1"/>
          </p:cNvSpPr>
          <p:nvPr>
            <p:ph type="title"/>
          </p:nvPr>
        </p:nvSpPr>
        <p:spPr>
          <a:xfrm>
            <a:off x="838200" y="365126"/>
            <a:ext cx="10515600" cy="901700"/>
          </a:xfrm>
        </p:spPr>
        <p:txBody>
          <a:bodyPr/>
          <a:lstStyle/>
          <a:p>
            <a:pPr algn="ctr"/>
            <a:r>
              <a:rPr lang="en-US" dirty="0"/>
              <a:t>Additional Notes Continued..</a:t>
            </a:r>
          </a:p>
        </p:txBody>
      </p:sp>
      <p:sp>
        <p:nvSpPr>
          <p:cNvPr id="3" name="Content Placeholder 2">
            <a:extLst>
              <a:ext uri="{FF2B5EF4-FFF2-40B4-BE49-F238E27FC236}">
                <a16:creationId xmlns:a16="http://schemas.microsoft.com/office/drawing/2014/main" id="{6DF5114F-D35F-42E5-983C-CBD6645028CC}"/>
              </a:ext>
            </a:extLst>
          </p:cNvPr>
          <p:cNvSpPr>
            <a:spLocks noGrp="1"/>
          </p:cNvSpPr>
          <p:nvPr>
            <p:ph idx="1"/>
          </p:nvPr>
        </p:nvSpPr>
        <p:spPr/>
        <p:txBody>
          <a:bodyPr/>
          <a:lstStyle/>
          <a:p>
            <a:r>
              <a:rPr lang="en-US" dirty="0"/>
              <a:t>I presented this Oracle Vs </a:t>
            </a:r>
            <a:r>
              <a:rPr lang="en-US" dirty="0" err="1"/>
              <a:t>Solr</a:t>
            </a:r>
            <a:r>
              <a:rPr lang="en-US" dirty="0"/>
              <a:t> comparison to Architecture team, Team leads and Business user. They were happy with the progress.</a:t>
            </a:r>
          </a:p>
          <a:p>
            <a:r>
              <a:rPr lang="en-US" dirty="0"/>
              <a:t>I was asked to explore how to search for words with </a:t>
            </a:r>
            <a:r>
              <a:rPr lang="en-US" dirty="0" err="1"/>
              <a:t>hypen</a:t>
            </a:r>
            <a:r>
              <a:rPr lang="en-US" dirty="0"/>
              <a:t> – </a:t>
            </a:r>
            <a:r>
              <a:rPr lang="en-US" dirty="0" err="1"/>
              <a:t>eg:T-Cell</a:t>
            </a:r>
            <a:r>
              <a:rPr lang="en-US" dirty="0"/>
              <a:t> Chronic Lymphocytic Leukemia. I am exploring usage of </a:t>
            </a:r>
            <a:r>
              <a:rPr lang="en-US" dirty="0" err="1"/>
              <a:t>solr.WordDelimiterFilterFactory</a:t>
            </a:r>
            <a:r>
              <a:rPr lang="en-US" dirty="0"/>
              <a:t> to implement the enhance the search to search for hyphenated words.</a:t>
            </a:r>
          </a:p>
          <a:p>
            <a:r>
              <a:rPr lang="en-US" dirty="0"/>
              <a:t>Also I am working on implementation of highlight options to highlight key words in the returned results.</a:t>
            </a:r>
          </a:p>
          <a:p>
            <a:r>
              <a:rPr lang="en-US" dirty="0"/>
              <a:t>I started with Lucene standard query in my evaluation. Working on enhancement to use </a:t>
            </a:r>
            <a:r>
              <a:rPr lang="en-US" dirty="0" err="1"/>
              <a:t>edisMax</a:t>
            </a:r>
            <a:r>
              <a:rPr lang="en-US" dirty="0"/>
              <a:t> advanced query.</a:t>
            </a:r>
          </a:p>
          <a:p>
            <a:endParaRPr lang="en-US" dirty="0"/>
          </a:p>
        </p:txBody>
      </p:sp>
    </p:spTree>
    <p:extLst>
      <p:ext uri="{BB962C8B-B14F-4D97-AF65-F5344CB8AC3E}">
        <p14:creationId xmlns:p14="http://schemas.microsoft.com/office/powerpoint/2010/main" val="5984970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BF7F8-113A-492B-A391-CB9EE0779EA5}"/>
              </a:ext>
            </a:extLst>
          </p:cNvPr>
          <p:cNvSpPr>
            <a:spLocks noGrp="1"/>
          </p:cNvSpPr>
          <p:nvPr>
            <p:ph type="title"/>
          </p:nvPr>
        </p:nvSpPr>
        <p:spPr/>
        <p:txBody>
          <a:bodyPr/>
          <a:lstStyle/>
          <a:p>
            <a:pPr algn="ctr"/>
            <a:r>
              <a:rPr lang="en-US" dirty="0"/>
              <a:t>Thank You!!!</a:t>
            </a:r>
          </a:p>
        </p:txBody>
      </p:sp>
      <p:sp>
        <p:nvSpPr>
          <p:cNvPr id="3" name="Content Placeholder 2">
            <a:extLst>
              <a:ext uri="{FF2B5EF4-FFF2-40B4-BE49-F238E27FC236}">
                <a16:creationId xmlns:a16="http://schemas.microsoft.com/office/drawing/2014/main" id="{E97944FE-82E4-42DD-8D2A-2F803B57C218}"/>
              </a:ext>
            </a:extLst>
          </p:cNvPr>
          <p:cNvSpPr>
            <a:spLocks noGrp="1"/>
          </p:cNvSpPr>
          <p:nvPr>
            <p:ph idx="1"/>
          </p:nvPr>
        </p:nvSpPr>
        <p:spPr/>
        <p:txBody>
          <a:bodyPr/>
          <a:lstStyle/>
          <a:p>
            <a:r>
              <a:rPr lang="en-US" dirty="0"/>
              <a:t>I  got interest in </a:t>
            </a:r>
            <a:r>
              <a:rPr lang="en-US" dirty="0" err="1"/>
              <a:t>Solr</a:t>
            </a:r>
            <a:r>
              <a:rPr lang="en-US" dirty="0"/>
              <a:t> after finding out it uses Okapi BM25 for relevance which is explained in detail in CS-410 course.</a:t>
            </a:r>
          </a:p>
          <a:p>
            <a:r>
              <a:rPr lang="en-US" dirty="0"/>
              <a:t>Now working on a real project to implement the software for enterprise relevance search. I am grateful to professor and instructors for very informative course. Thank you very much!!.</a:t>
            </a:r>
          </a:p>
          <a:p>
            <a:r>
              <a:rPr lang="en-US" dirty="0"/>
              <a:t>Please let me know if you need additional details about my project work. Since the text I used to index in my project cannot be shared I did not share the test data. Thanks again. </a:t>
            </a:r>
          </a:p>
        </p:txBody>
      </p:sp>
    </p:spTree>
    <p:extLst>
      <p:ext uri="{BB962C8B-B14F-4D97-AF65-F5344CB8AC3E}">
        <p14:creationId xmlns:p14="http://schemas.microsoft.com/office/powerpoint/2010/main" val="3610200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7A195-ECAB-4314-93C1-ED9BD22B00EE}"/>
              </a:ext>
            </a:extLst>
          </p:cNvPr>
          <p:cNvSpPr>
            <a:spLocks noGrp="1"/>
          </p:cNvSpPr>
          <p:nvPr>
            <p:ph type="title"/>
          </p:nvPr>
        </p:nvSpPr>
        <p:spPr>
          <a:xfrm>
            <a:off x="838200" y="365125"/>
            <a:ext cx="10515600" cy="646929"/>
          </a:xfrm>
        </p:spPr>
        <p:txBody>
          <a:bodyPr>
            <a:normAutofit fontScale="90000"/>
          </a:bodyPr>
          <a:lstStyle/>
          <a:p>
            <a:pPr algn="ctr"/>
            <a:r>
              <a:rPr lang="en-US" dirty="0"/>
              <a:t>Creation of Text Index using Oracle</a:t>
            </a:r>
          </a:p>
        </p:txBody>
      </p:sp>
      <p:sp>
        <p:nvSpPr>
          <p:cNvPr id="3" name="Content Placeholder 2">
            <a:extLst>
              <a:ext uri="{FF2B5EF4-FFF2-40B4-BE49-F238E27FC236}">
                <a16:creationId xmlns:a16="http://schemas.microsoft.com/office/drawing/2014/main" id="{58093512-592C-4C28-B666-D6724AE5958C}"/>
              </a:ext>
            </a:extLst>
          </p:cNvPr>
          <p:cNvSpPr>
            <a:spLocks noGrp="1"/>
          </p:cNvSpPr>
          <p:nvPr>
            <p:ph idx="1"/>
          </p:nvPr>
        </p:nvSpPr>
        <p:spPr>
          <a:xfrm>
            <a:off x="838200" y="1340528"/>
            <a:ext cx="10515600" cy="4836435"/>
          </a:xfrm>
        </p:spPr>
        <p:txBody>
          <a:bodyPr/>
          <a:lstStyle/>
          <a:p>
            <a:pPr marL="0" indent="0">
              <a:buNone/>
            </a:pPr>
            <a:r>
              <a:rPr lang="en-US" dirty="0"/>
              <a:t>Prerequisite</a:t>
            </a:r>
          </a:p>
          <a:p>
            <a:pPr lvl="1"/>
            <a:r>
              <a:rPr lang="en-US" dirty="0"/>
              <a:t>Availability of a installed Oracle database 12c.(backward compatible so even 11g or 10g is fine)</a:t>
            </a:r>
          </a:p>
          <a:p>
            <a:pPr lvl="1"/>
            <a:r>
              <a:rPr lang="en-US" dirty="0"/>
              <a:t>A user with create table and create domain index privileges.</a:t>
            </a:r>
          </a:p>
          <a:p>
            <a:pPr lvl="1"/>
            <a:r>
              <a:rPr lang="en-US" dirty="0"/>
              <a:t>Nice to have a client tool like SQL developer or PL/SQL Developer</a:t>
            </a:r>
          </a:p>
          <a:p>
            <a:pPr marL="0" indent="0">
              <a:buNone/>
            </a:pPr>
            <a:r>
              <a:rPr lang="en-US" dirty="0"/>
              <a:t>Steps for Table and Index creation</a:t>
            </a:r>
          </a:p>
          <a:p>
            <a:pPr lvl="1"/>
            <a:r>
              <a:rPr lang="en-US" dirty="0"/>
              <a:t>Run the create table script given in the implementation section of the technical documentation.</a:t>
            </a:r>
          </a:p>
          <a:p>
            <a:pPr lvl="1"/>
            <a:r>
              <a:rPr lang="en-US" dirty="0"/>
              <a:t>Run the index creation script given in the implementation section of the technical documentation.</a:t>
            </a:r>
          </a:p>
          <a:p>
            <a:pPr lvl="1"/>
            <a:r>
              <a:rPr lang="en-US" dirty="0"/>
              <a:t>Insert data with required values. Oracle indexes data when insert happens using Salton’s algorithm.</a:t>
            </a:r>
          </a:p>
        </p:txBody>
      </p:sp>
      <p:pic>
        <p:nvPicPr>
          <p:cNvPr id="8" name="Audio 7">
            <a:hlinkClick r:id="" action="ppaction://media"/>
            <a:extLst>
              <a:ext uri="{FF2B5EF4-FFF2-40B4-BE49-F238E27FC236}">
                <a16:creationId xmlns:a16="http://schemas.microsoft.com/office/drawing/2014/main" id="{79EF4E72-A152-4A51-A9EE-02732BCBBECB}"/>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552238" y="6218238"/>
            <a:ext cx="487362" cy="487362"/>
          </a:xfrm>
          <a:prstGeom prst="rect">
            <a:avLst/>
          </a:prstGeom>
        </p:spPr>
      </p:pic>
    </p:spTree>
    <p:custDataLst>
      <p:tags r:id="rId1"/>
    </p:custDataLst>
    <p:extLst>
      <p:ext uri="{BB962C8B-B14F-4D97-AF65-F5344CB8AC3E}">
        <p14:creationId xmlns:p14="http://schemas.microsoft.com/office/powerpoint/2010/main" val="33977831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16421">
        <p15:prstTrans prst="peelOff"/>
      </p:transition>
    </mc:Choice>
    <mc:Fallback xmlns="">
      <p:transition spd="slow" advTm="11642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calcmode="lin" valueType="num">
                                      <p:cBhvr additive="base">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additive="base">
                                        <p:cTn id="2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 calcmode="lin" valueType="num">
                                      <p:cBhvr additive="base">
                                        <p:cTn id="2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 calcmode="lin" valueType="num">
                                      <p:cBhvr additive="base">
                                        <p:cTn id="3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4" end="4"/>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1"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7A195-ECAB-4314-93C1-ED9BD22B00EE}"/>
              </a:ext>
            </a:extLst>
          </p:cNvPr>
          <p:cNvSpPr>
            <a:spLocks noGrp="1"/>
          </p:cNvSpPr>
          <p:nvPr>
            <p:ph type="title"/>
          </p:nvPr>
        </p:nvSpPr>
        <p:spPr>
          <a:xfrm>
            <a:off x="838200" y="365125"/>
            <a:ext cx="10515600" cy="646929"/>
          </a:xfrm>
        </p:spPr>
        <p:txBody>
          <a:bodyPr>
            <a:normAutofit fontScale="90000"/>
          </a:bodyPr>
          <a:lstStyle/>
          <a:p>
            <a:pPr algn="ctr"/>
            <a:r>
              <a:rPr lang="en-US" dirty="0"/>
              <a:t>Creation of Text Index using </a:t>
            </a:r>
            <a:r>
              <a:rPr lang="en-US" dirty="0" err="1"/>
              <a:t>Solr</a:t>
            </a:r>
            <a:endParaRPr lang="en-US" dirty="0"/>
          </a:p>
        </p:txBody>
      </p:sp>
      <p:sp>
        <p:nvSpPr>
          <p:cNvPr id="3" name="Content Placeholder 2">
            <a:extLst>
              <a:ext uri="{FF2B5EF4-FFF2-40B4-BE49-F238E27FC236}">
                <a16:creationId xmlns:a16="http://schemas.microsoft.com/office/drawing/2014/main" id="{58093512-592C-4C28-B666-D6724AE5958C}"/>
              </a:ext>
            </a:extLst>
          </p:cNvPr>
          <p:cNvSpPr>
            <a:spLocks noGrp="1"/>
          </p:cNvSpPr>
          <p:nvPr>
            <p:ph idx="1"/>
          </p:nvPr>
        </p:nvSpPr>
        <p:spPr>
          <a:xfrm>
            <a:off x="838200" y="1340528"/>
            <a:ext cx="10515600" cy="4836435"/>
          </a:xfrm>
        </p:spPr>
        <p:txBody>
          <a:bodyPr>
            <a:normAutofit fontScale="92500" lnSpcReduction="20000"/>
          </a:bodyPr>
          <a:lstStyle/>
          <a:p>
            <a:pPr marL="0" indent="0">
              <a:buNone/>
            </a:pPr>
            <a:r>
              <a:rPr lang="en-US" dirty="0" err="1"/>
              <a:t>PreRequisite</a:t>
            </a:r>
            <a:endParaRPr lang="en-US" dirty="0"/>
          </a:p>
          <a:p>
            <a:pPr marL="0" indent="0">
              <a:buNone/>
            </a:pPr>
            <a:endParaRPr lang="en-US" dirty="0"/>
          </a:p>
          <a:p>
            <a:pPr lvl="1"/>
            <a:r>
              <a:rPr lang="en-US" dirty="0"/>
              <a:t>Download and install </a:t>
            </a:r>
            <a:r>
              <a:rPr lang="en-US" dirty="0" err="1"/>
              <a:t>Solr</a:t>
            </a:r>
            <a:r>
              <a:rPr lang="en-US" dirty="0"/>
              <a:t> 7.1.0 from </a:t>
            </a:r>
            <a:r>
              <a:rPr lang="en-US" dirty="0">
                <a:hlinkClick r:id="rId6"/>
              </a:rPr>
              <a:t>http://www.apache.org/dyn/closer.lua/lucene/solr/7.1.0</a:t>
            </a:r>
            <a:endParaRPr lang="en-US" dirty="0"/>
          </a:p>
          <a:p>
            <a:pPr lvl="1"/>
            <a:r>
              <a:rPr lang="en-US" dirty="0"/>
              <a:t>Apache Tomcat Server  for deploying web application of this project. </a:t>
            </a:r>
            <a:r>
              <a:rPr lang="en-US" dirty="0">
                <a:hlinkClick r:id="rId7"/>
              </a:rPr>
              <a:t>https://tomcat.apache.org/download-80.cgi</a:t>
            </a:r>
            <a:endParaRPr lang="en-US" dirty="0"/>
          </a:p>
          <a:p>
            <a:pPr lvl="1"/>
            <a:r>
              <a:rPr lang="en-US" dirty="0"/>
              <a:t>This web application uses Spring MVC and Spring JDBC Template for data access.  Configuration of </a:t>
            </a:r>
            <a:r>
              <a:rPr lang="en-US" dirty="0" err="1"/>
              <a:t>datasource</a:t>
            </a:r>
            <a:r>
              <a:rPr lang="en-US" dirty="0"/>
              <a:t> is required in MyProject-servlet.xml file.</a:t>
            </a:r>
          </a:p>
          <a:p>
            <a:pPr marL="0" indent="0">
              <a:buNone/>
            </a:pPr>
            <a:r>
              <a:rPr lang="en-US" dirty="0"/>
              <a:t>Steps for </a:t>
            </a:r>
            <a:r>
              <a:rPr lang="en-US" dirty="0" err="1"/>
              <a:t>SolrIndex</a:t>
            </a:r>
            <a:r>
              <a:rPr lang="en-US" dirty="0"/>
              <a:t> creation</a:t>
            </a:r>
          </a:p>
          <a:p>
            <a:pPr lvl="1"/>
            <a:r>
              <a:rPr lang="en-US" dirty="0"/>
              <a:t>Create a folder “</a:t>
            </a:r>
            <a:r>
              <a:rPr lang="en-US" dirty="0" err="1"/>
              <a:t>archived_extractions</a:t>
            </a:r>
            <a:r>
              <a:rPr lang="en-US" dirty="0"/>
              <a:t>” inside \solr-7.1.0\server\</a:t>
            </a:r>
            <a:r>
              <a:rPr lang="en-US" dirty="0" err="1"/>
              <a:t>solr</a:t>
            </a:r>
            <a:r>
              <a:rPr lang="en-US" dirty="0"/>
              <a:t> folder.</a:t>
            </a:r>
          </a:p>
          <a:p>
            <a:pPr lvl="1"/>
            <a:r>
              <a:rPr lang="en-US" dirty="0"/>
              <a:t>Copy solrconfig.xml and schema.xml to \solr-7.1.0\server\</a:t>
            </a:r>
            <a:r>
              <a:rPr lang="en-US" dirty="0" err="1"/>
              <a:t>solr</a:t>
            </a:r>
            <a:r>
              <a:rPr lang="en-US" dirty="0"/>
              <a:t> \</a:t>
            </a:r>
            <a:r>
              <a:rPr lang="en-US" dirty="0" err="1"/>
              <a:t>archived_extractions</a:t>
            </a:r>
            <a:r>
              <a:rPr lang="en-US" dirty="0"/>
              <a:t> folder. (These file are in git and also attached as link in the top of the slide)</a:t>
            </a:r>
          </a:p>
          <a:p>
            <a:pPr lvl="1"/>
            <a:r>
              <a:rPr lang="en-US" dirty="0"/>
              <a:t>Navigate to \solr-7.1.0\bin and start the </a:t>
            </a:r>
            <a:r>
              <a:rPr lang="en-US" dirty="0" err="1"/>
              <a:t>Solr</a:t>
            </a:r>
            <a:r>
              <a:rPr lang="en-US" dirty="0"/>
              <a:t> server using command prompt using Command -&gt; </a:t>
            </a:r>
            <a:r>
              <a:rPr lang="en-US" dirty="0" err="1"/>
              <a:t>Solr</a:t>
            </a:r>
            <a:r>
              <a:rPr lang="en-US" dirty="0"/>
              <a:t> Start.</a:t>
            </a:r>
          </a:p>
          <a:p>
            <a:pPr lvl="1"/>
            <a:r>
              <a:rPr lang="en-US" dirty="0"/>
              <a:t>Check the successful server start by accessing admin page using URL - </a:t>
            </a:r>
            <a:r>
              <a:rPr lang="en-US" dirty="0">
                <a:hlinkClick r:id="rId8"/>
              </a:rPr>
              <a:t>http://localhost:8983/solr/#/archived_extractions</a:t>
            </a:r>
            <a:endParaRPr lang="en-US" dirty="0"/>
          </a:p>
          <a:p>
            <a:pPr lvl="1"/>
            <a:endParaRPr lang="en-US" dirty="0"/>
          </a:p>
        </p:txBody>
      </p:sp>
      <mc:AlternateContent xmlns:mc="http://schemas.openxmlformats.org/markup-compatibility/2006" xmlns:p14="http://schemas.microsoft.com/office/powerpoint/2010/main">
        <mc:Choice Requires="p14">
          <p:contentPart p14:bwMode="auto" r:id="rId9">
            <p14:nvContentPartPr>
              <p14:cNvPr id="7" name="Ink 6">
                <a:extLst>
                  <a:ext uri="{FF2B5EF4-FFF2-40B4-BE49-F238E27FC236}">
                    <a16:creationId xmlns:a16="http://schemas.microsoft.com/office/drawing/2014/main" id="{B140E061-7835-467B-B977-D84A3C71BD63}"/>
                  </a:ext>
                </a:extLst>
              </p14:cNvPr>
              <p14:cNvContentPartPr/>
              <p14:nvPr/>
            </p14:nvContentPartPr>
            <p14:xfrm>
              <a:off x="815760" y="3101760"/>
              <a:ext cx="360" cy="360"/>
            </p14:xfrm>
          </p:contentPart>
        </mc:Choice>
        <mc:Fallback xmlns="">
          <p:pic>
            <p:nvPicPr>
              <p:cNvPr id="7" name="Ink 6">
                <a:extLst>
                  <a:ext uri="{FF2B5EF4-FFF2-40B4-BE49-F238E27FC236}">
                    <a16:creationId xmlns:a16="http://schemas.microsoft.com/office/drawing/2014/main" id="{B140E061-7835-467B-B977-D84A3C71BD63}"/>
                  </a:ext>
                </a:extLst>
              </p:cNvPr>
              <p:cNvPicPr/>
              <p:nvPr/>
            </p:nvPicPr>
            <p:blipFill>
              <a:blip r:embed="rId10"/>
              <a:stretch>
                <a:fillRect/>
              </a:stretch>
            </p:blipFill>
            <p:spPr>
              <a:xfrm>
                <a:off x="799920" y="3038400"/>
                <a:ext cx="31680" cy="127080"/>
              </a:xfrm>
              <a:prstGeom prst="rect">
                <a:avLst/>
              </a:prstGeom>
            </p:spPr>
          </p:pic>
        </mc:Fallback>
      </mc:AlternateContent>
      <p:pic>
        <p:nvPicPr>
          <p:cNvPr id="8" name="Audio 7">
            <a:hlinkClick r:id="" action="ppaction://media"/>
            <a:extLst>
              <a:ext uri="{FF2B5EF4-FFF2-40B4-BE49-F238E27FC236}">
                <a16:creationId xmlns:a16="http://schemas.microsoft.com/office/drawing/2014/main" id="{51808BAA-8C5C-4013-9139-CF2ED69FB1A4}"/>
              </a:ext>
            </a:extLst>
          </p:cNvPr>
          <p:cNvPicPr>
            <a:picLocks noChangeAspect="1"/>
          </p:cNvPicPr>
          <p:nvPr>
            <a:audioFile r:link="rId4"/>
            <p:extLst>
              <p:ext uri="{DAA4B4D4-6D71-4841-9C94-3DE7FCFB9230}">
                <p14:media xmlns:p14="http://schemas.microsoft.com/office/powerpoint/2010/main" r:embed="rId3"/>
              </p:ext>
            </p:extLst>
          </p:nvPr>
        </p:nvPicPr>
        <p:blipFill>
          <a:blip r:embed="rId11"/>
          <a:stretch>
            <a:fillRect/>
          </a:stretch>
        </p:blipFill>
        <p:spPr>
          <a:xfrm>
            <a:off x="11552238" y="6218238"/>
            <a:ext cx="487362" cy="487362"/>
          </a:xfrm>
          <a:prstGeom prst="rect">
            <a:avLst/>
          </a:prstGeom>
        </p:spPr>
      </p:pic>
      <p:graphicFrame>
        <p:nvGraphicFramePr>
          <p:cNvPr id="6" name="Object 5">
            <a:extLst>
              <a:ext uri="{FF2B5EF4-FFF2-40B4-BE49-F238E27FC236}">
                <a16:creationId xmlns:a16="http://schemas.microsoft.com/office/drawing/2014/main" id="{3386D26D-0D53-42B6-9085-1614874B2C66}"/>
              </a:ext>
            </a:extLst>
          </p:cNvPr>
          <p:cNvGraphicFramePr>
            <a:graphicFrameLocks noChangeAspect="1"/>
          </p:cNvGraphicFramePr>
          <p:nvPr>
            <p:extLst>
              <p:ext uri="{D42A27DB-BD31-4B8C-83A1-F6EECF244321}">
                <p14:modId xmlns:p14="http://schemas.microsoft.com/office/powerpoint/2010/main" val="2183363665"/>
              </p:ext>
            </p:extLst>
          </p:nvPr>
        </p:nvGraphicFramePr>
        <p:xfrm>
          <a:off x="2952751" y="1340528"/>
          <a:ext cx="819150" cy="709646"/>
        </p:xfrm>
        <a:graphic>
          <a:graphicData uri="http://schemas.openxmlformats.org/presentationml/2006/ole">
            <mc:AlternateContent xmlns:mc="http://schemas.openxmlformats.org/markup-compatibility/2006">
              <mc:Choice xmlns:v="urn:schemas-microsoft-com:vml" Requires="v">
                <p:oleObj spid="_x0000_s1082" name="Packager Shell Object" showAsIcon="1" r:id="rId12" imgW="914400" imgH="792360" progId="Package">
                  <p:embed/>
                </p:oleObj>
              </mc:Choice>
              <mc:Fallback>
                <p:oleObj name="Packager Shell Object" showAsIcon="1" r:id="rId12" imgW="914400" imgH="792360" progId="Package">
                  <p:embed/>
                  <p:pic>
                    <p:nvPicPr>
                      <p:cNvPr id="0" name=""/>
                      <p:cNvPicPr/>
                      <p:nvPr/>
                    </p:nvPicPr>
                    <p:blipFill>
                      <a:blip r:embed="rId13"/>
                      <a:stretch>
                        <a:fillRect/>
                      </a:stretch>
                    </p:blipFill>
                    <p:spPr>
                      <a:xfrm>
                        <a:off x="2952751" y="1340528"/>
                        <a:ext cx="819150" cy="709646"/>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9436BF47-7649-4015-84C6-6CCF2B5166F6}"/>
              </a:ext>
            </a:extLst>
          </p:cNvPr>
          <p:cNvGraphicFramePr>
            <a:graphicFrameLocks noChangeAspect="1"/>
          </p:cNvGraphicFramePr>
          <p:nvPr>
            <p:extLst>
              <p:ext uri="{D42A27DB-BD31-4B8C-83A1-F6EECF244321}">
                <p14:modId xmlns:p14="http://schemas.microsoft.com/office/powerpoint/2010/main" val="843764499"/>
              </p:ext>
            </p:extLst>
          </p:nvPr>
        </p:nvGraphicFramePr>
        <p:xfrm>
          <a:off x="3793981" y="1279748"/>
          <a:ext cx="819150" cy="709646"/>
        </p:xfrm>
        <a:graphic>
          <a:graphicData uri="http://schemas.openxmlformats.org/presentationml/2006/ole">
            <mc:AlternateContent xmlns:mc="http://schemas.openxmlformats.org/markup-compatibility/2006">
              <mc:Choice xmlns:v="urn:schemas-microsoft-com:vml" Requires="v">
                <p:oleObj spid="_x0000_s1083" name="Packager Shell Object" showAsIcon="1" r:id="rId14" imgW="914400" imgH="792360" progId="Package">
                  <p:embed/>
                </p:oleObj>
              </mc:Choice>
              <mc:Fallback>
                <p:oleObj name="Packager Shell Object" showAsIcon="1" r:id="rId14" imgW="914400" imgH="792360" progId="Package">
                  <p:embed/>
                  <p:pic>
                    <p:nvPicPr>
                      <p:cNvPr id="0" name=""/>
                      <p:cNvPicPr/>
                      <p:nvPr/>
                    </p:nvPicPr>
                    <p:blipFill>
                      <a:blip r:embed="rId15"/>
                      <a:stretch>
                        <a:fillRect/>
                      </a:stretch>
                    </p:blipFill>
                    <p:spPr>
                      <a:xfrm>
                        <a:off x="3793981" y="1279748"/>
                        <a:ext cx="819150" cy="709646"/>
                      </a:xfrm>
                      <a:prstGeom prst="rect">
                        <a:avLst/>
                      </a:prstGeom>
                    </p:spPr>
                  </p:pic>
                </p:oleObj>
              </mc:Fallback>
            </mc:AlternateContent>
          </a:graphicData>
        </a:graphic>
      </p:graphicFrame>
    </p:spTree>
    <p:custDataLst>
      <p:tags r:id="rId2"/>
    </p:custDataLst>
    <p:extLst>
      <p:ext uri="{BB962C8B-B14F-4D97-AF65-F5344CB8AC3E}">
        <p14:creationId xmlns:p14="http://schemas.microsoft.com/office/powerpoint/2010/main" val="14196817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02848">
        <p15:prstTrans prst="peelOff"/>
      </p:transition>
    </mc:Choice>
    <mc:Fallback xmlns="">
      <p:transition spd="slow" advTm="20284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 calcmode="lin" valueType="num">
                                      <p:cBhvr additive="base">
                                        <p:cTn id="3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 calcmode="lin" valueType="num">
                                      <p:cBhvr additive="base">
                                        <p:cTn id="3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3">
                                            <p:txEl>
                                              <p:pRg st="7" end="7"/>
                                            </p:txEl>
                                          </p:spTgt>
                                        </p:tgtEl>
                                        <p:attrNameLst>
                                          <p:attrName>style.visibility</p:attrName>
                                        </p:attrNameLst>
                                      </p:cBhvr>
                                      <p:to>
                                        <p:strVal val="visible"/>
                                      </p:to>
                                    </p:set>
                                    <p:anim calcmode="lin" valueType="num">
                                      <p:cBhvr additive="base">
                                        <p:cTn id="4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nodeType="clickEffect">
                                  <p:stCondLst>
                                    <p:cond delay="0"/>
                                  </p:stCondLst>
                                  <p:childTnLst>
                                    <p:set>
                                      <p:cBhvr>
                                        <p:cTn id="50" dur="1" fill="hold">
                                          <p:stCondLst>
                                            <p:cond delay="0"/>
                                          </p:stCondLst>
                                        </p:cTn>
                                        <p:tgtEl>
                                          <p:spTgt spid="3">
                                            <p:txEl>
                                              <p:pRg st="8" end="8"/>
                                            </p:txEl>
                                          </p:spTgt>
                                        </p:tgtEl>
                                        <p:attrNameLst>
                                          <p:attrName>style.visibility</p:attrName>
                                        </p:attrNameLst>
                                      </p:cBhvr>
                                      <p:to>
                                        <p:strVal val="visible"/>
                                      </p:to>
                                    </p:set>
                                    <p:anim calcmode="lin" valueType="num">
                                      <p:cBhvr additive="base">
                                        <p:cTn id="51"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nodeType="click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 calcmode="lin" valueType="num">
                                      <p:cBhvr additive="base">
                                        <p:cTn id="57"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9"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7A195-ECAB-4314-93C1-ED9BD22B00EE}"/>
              </a:ext>
            </a:extLst>
          </p:cNvPr>
          <p:cNvSpPr>
            <a:spLocks noGrp="1"/>
          </p:cNvSpPr>
          <p:nvPr>
            <p:ph type="title"/>
          </p:nvPr>
        </p:nvSpPr>
        <p:spPr>
          <a:xfrm>
            <a:off x="838200" y="365125"/>
            <a:ext cx="10515600" cy="646929"/>
          </a:xfrm>
        </p:spPr>
        <p:txBody>
          <a:bodyPr>
            <a:normAutofit fontScale="90000"/>
          </a:bodyPr>
          <a:lstStyle/>
          <a:p>
            <a:pPr algn="ctr"/>
            <a:r>
              <a:rPr lang="en-US" dirty="0"/>
              <a:t>Contd.. Creation of Text Index using </a:t>
            </a:r>
            <a:r>
              <a:rPr lang="en-US" dirty="0" err="1"/>
              <a:t>Solr</a:t>
            </a:r>
            <a:endParaRPr lang="en-US" dirty="0"/>
          </a:p>
        </p:txBody>
      </p:sp>
      <p:sp>
        <p:nvSpPr>
          <p:cNvPr id="3" name="Content Placeholder 2">
            <a:extLst>
              <a:ext uri="{FF2B5EF4-FFF2-40B4-BE49-F238E27FC236}">
                <a16:creationId xmlns:a16="http://schemas.microsoft.com/office/drawing/2014/main" id="{58093512-592C-4C28-B666-D6724AE5958C}"/>
              </a:ext>
            </a:extLst>
          </p:cNvPr>
          <p:cNvSpPr>
            <a:spLocks noGrp="1"/>
          </p:cNvSpPr>
          <p:nvPr>
            <p:ph idx="1"/>
          </p:nvPr>
        </p:nvSpPr>
        <p:spPr>
          <a:xfrm>
            <a:off x="838200" y="1340528"/>
            <a:ext cx="10515600" cy="4836435"/>
          </a:xfrm>
        </p:spPr>
        <p:txBody>
          <a:bodyPr>
            <a:normAutofit lnSpcReduction="10000"/>
          </a:bodyPr>
          <a:lstStyle/>
          <a:p>
            <a:pPr marL="0" indent="0">
              <a:buNone/>
            </a:pPr>
            <a:r>
              <a:rPr lang="en-US" dirty="0"/>
              <a:t>Steps for </a:t>
            </a:r>
            <a:r>
              <a:rPr lang="en-US" dirty="0" err="1"/>
              <a:t>SolrIndex</a:t>
            </a:r>
            <a:r>
              <a:rPr lang="en-US" dirty="0"/>
              <a:t> creation </a:t>
            </a:r>
          </a:p>
          <a:p>
            <a:pPr lvl="1"/>
            <a:r>
              <a:rPr lang="en-US" dirty="0"/>
              <a:t>Please refer to section 2.3 Installing </a:t>
            </a:r>
            <a:r>
              <a:rPr lang="en-US" dirty="0" err="1"/>
              <a:t>MyProject</a:t>
            </a:r>
            <a:r>
              <a:rPr lang="en-US" dirty="0"/>
              <a:t> Web application of technical documentation for detailed steps.(Also attached technical documentation to this slide above)</a:t>
            </a:r>
          </a:p>
          <a:p>
            <a:pPr lvl="1"/>
            <a:r>
              <a:rPr lang="en-US" dirty="0"/>
              <a:t>Copy the project war file in Tomcat. Start the tomcat server. By default application will be listening in port 8080. The war file and it contents are uploaded to git -https://github.com/</a:t>
            </a:r>
            <a:r>
              <a:rPr lang="en-US" dirty="0" err="1"/>
              <a:t>cpkbharathy</a:t>
            </a:r>
            <a:r>
              <a:rPr lang="en-US" dirty="0"/>
              <a:t>/</a:t>
            </a:r>
            <a:r>
              <a:rPr lang="en-US" dirty="0" err="1"/>
              <a:t>IREvaluationFrameWork</a:t>
            </a:r>
            <a:r>
              <a:rPr lang="en-US" dirty="0"/>
              <a:t>/tree/master/</a:t>
            </a:r>
            <a:r>
              <a:rPr lang="en-US" dirty="0" err="1"/>
              <a:t>MyProject</a:t>
            </a:r>
            <a:endParaRPr lang="en-US" dirty="0"/>
          </a:p>
          <a:p>
            <a:pPr lvl="1"/>
            <a:r>
              <a:rPr lang="en-US" dirty="0"/>
              <a:t>This application uses the table and data that are created for oracle free text search evaluation as source data. So make sure connection to database is configured properly before calling the </a:t>
            </a:r>
            <a:r>
              <a:rPr lang="en-US" dirty="0" err="1"/>
              <a:t>url</a:t>
            </a:r>
            <a:r>
              <a:rPr lang="en-US" dirty="0"/>
              <a:t> to add data to </a:t>
            </a:r>
            <a:r>
              <a:rPr lang="en-US" dirty="0" err="1"/>
              <a:t>Solr</a:t>
            </a:r>
            <a:r>
              <a:rPr lang="en-US" dirty="0"/>
              <a:t> Index.</a:t>
            </a:r>
          </a:p>
          <a:p>
            <a:pPr lvl="1"/>
            <a:r>
              <a:rPr lang="en-US" dirty="0"/>
              <a:t>Use this URL to create index- </a:t>
            </a:r>
            <a:r>
              <a:rPr lang="en-US" dirty="0">
                <a:hlinkClick r:id="rId7"/>
              </a:rPr>
              <a:t>http://localhost:8080/MyProject/addIndex</a:t>
            </a:r>
            <a:endParaRPr lang="en-US" dirty="0"/>
          </a:p>
          <a:p>
            <a:pPr lvl="1"/>
            <a:r>
              <a:rPr lang="en-US" dirty="0"/>
              <a:t>The above call will add one year(fiscal year 2017) worth of data to </a:t>
            </a:r>
            <a:r>
              <a:rPr lang="en-US" dirty="0" err="1"/>
              <a:t>Solr</a:t>
            </a:r>
            <a:r>
              <a:rPr lang="en-US" dirty="0"/>
              <a:t> Index.</a:t>
            </a:r>
          </a:p>
        </p:txBody>
      </p:sp>
      <p:pic>
        <p:nvPicPr>
          <p:cNvPr id="5" name="Audio 4">
            <a:hlinkClick r:id="" action="ppaction://media"/>
            <a:extLst>
              <a:ext uri="{FF2B5EF4-FFF2-40B4-BE49-F238E27FC236}">
                <a16:creationId xmlns:a16="http://schemas.microsoft.com/office/drawing/2014/main" id="{EC789E75-E8B9-49E1-BF7D-EFEF0344426B}"/>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1552238" y="6218238"/>
            <a:ext cx="487362" cy="487362"/>
          </a:xfrm>
          <a:prstGeom prst="rect">
            <a:avLst/>
          </a:prstGeom>
        </p:spPr>
      </p:pic>
      <p:graphicFrame>
        <p:nvGraphicFramePr>
          <p:cNvPr id="4" name="Object 3">
            <a:extLst>
              <a:ext uri="{FF2B5EF4-FFF2-40B4-BE49-F238E27FC236}">
                <a16:creationId xmlns:a16="http://schemas.microsoft.com/office/drawing/2014/main" id="{5020D7D8-0E31-4774-AF3D-1C581CC3166F}"/>
              </a:ext>
            </a:extLst>
          </p:cNvPr>
          <p:cNvGraphicFramePr>
            <a:graphicFrameLocks noChangeAspect="1"/>
          </p:cNvGraphicFramePr>
          <p:nvPr>
            <p:extLst>
              <p:ext uri="{D42A27DB-BD31-4B8C-83A1-F6EECF244321}">
                <p14:modId xmlns:p14="http://schemas.microsoft.com/office/powerpoint/2010/main" val="1294085791"/>
              </p:ext>
            </p:extLst>
          </p:nvPr>
        </p:nvGraphicFramePr>
        <p:xfrm>
          <a:off x="4981575" y="1212850"/>
          <a:ext cx="914400" cy="792163"/>
        </p:xfrm>
        <a:graphic>
          <a:graphicData uri="http://schemas.openxmlformats.org/presentationml/2006/ole">
            <mc:AlternateContent xmlns:mc="http://schemas.openxmlformats.org/markup-compatibility/2006">
              <mc:Choice xmlns:v="urn:schemas-microsoft-com:vml" Requires="v">
                <p:oleObj spid="_x0000_s2071" name="Acrobat Document" showAsIcon="1" r:id="rId9" imgW="914400" imgH="792360" progId="AcroExch.Document.DC">
                  <p:embed/>
                </p:oleObj>
              </mc:Choice>
              <mc:Fallback>
                <p:oleObj name="Acrobat Document" showAsIcon="1" r:id="rId9" imgW="914400" imgH="792360" progId="AcroExch.Document.DC">
                  <p:embed/>
                  <p:pic>
                    <p:nvPicPr>
                      <p:cNvPr id="0" name=""/>
                      <p:cNvPicPr/>
                      <p:nvPr/>
                    </p:nvPicPr>
                    <p:blipFill>
                      <a:blip r:embed="rId10"/>
                      <a:stretch>
                        <a:fillRect/>
                      </a:stretch>
                    </p:blipFill>
                    <p:spPr>
                      <a:xfrm>
                        <a:off x="4981575" y="1212850"/>
                        <a:ext cx="914400" cy="792163"/>
                      </a:xfrm>
                      <a:prstGeom prst="rect">
                        <a:avLst/>
                      </a:prstGeom>
                    </p:spPr>
                  </p:pic>
                </p:oleObj>
              </mc:Fallback>
            </mc:AlternateContent>
          </a:graphicData>
        </a:graphic>
      </p:graphicFrame>
    </p:spTree>
    <p:custDataLst>
      <p:tags r:id="rId2"/>
    </p:custDataLst>
    <p:extLst>
      <p:ext uri="{BB962C8B-B14F-4D97-AF65-F5344CB8AC3E}">
        <p14:creationId xmlns:p14="http://schemas.microsoft.com/office/powerpoint/2010/main" val="9133920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27809">
        <p15:prstTrans prst="peelOff"/>
      </p:transition>
    </mc:Choice>
    <mc:Fallback xmlns="">
      <p:transition spd="slow" advTm="22780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 calcmode="lin" valueType="num">
                                      <p:cBhvr additive="base">
                                        <p:cTn id="1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additive="base">
                                        <p:cTn id="2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 calcmode="lin" valueType="num">
                                      <p:cBhvr additive="base">
                                        <p:cTn id="2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 calcmode="lin" valueType="num">
                                      <p:cBhvr additive="base">
                                        <p:cTn id="3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3">
                                            <p:txEl>
                                              <p:pRg st="5" end="5"/>
                                            </p:txEl>
                                          </p:spTgt>
                                        </p:tgtEl>
                                        <p:attrNameLst>
                                          <p:attrName>style.visibility</p:attrName>
                                        </p:attrNameLst>
                                      </p:cBhvr>
                                      <p:to>
                                        <p:strVal val="visible"/>
                                      </p:to>
                                    </p:set>
                                    <p:anim calcmode="lin" valueType="num">
                                      <p:cBhvr additive="base">
                                        <p:cTn id="3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1"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7A195-ECAB-4314-93C1-ED9BD22B00EE}"/>
              </a:ext>
            </a:extLst>
          </p:cNvPr>
          <p:cNvSpPr>
            <a:spLocks noGrp="1"/>
          </p:cNvSpPr>
          <p:nvPr>
            <p:ph type="title"/>
          </p:nvPr>
        </p:nvSpPr>
        <p:spPr>
          <a:xfrm>
            <a:off x="838200" y="365125"/>
            <a:ext cx="10515600" cy="646929"/>
          </a:xfrm>
        </p:spPr>
        <p:txBody>
          <a:bodyPr>
            <a:normAutofit fontScale="90000"/>
          </a:bodyPr>
          <a:lstStyle/>
          <a:p>
            <a:pPr algn="ctr"/>
            <a:r>
              <a:rPr lang="en-US" dirty="0"/>
              <a:t>Calculating Statistics for Evaluation</a:t>
            </a:r>
          </a:p>
        </p:txBody>
      </p:sp>
      <p:sp>
        <p:nvSpPr>
          <p:cNvPr id="3" name="Content Placeholder 2">
            <a:extLst>
              <a:ext uri="{FF2B5EF4-FFF2-40B4-BE49-F238E27FC236}">
                <a16:creationId xmlns:a16="http://schemas.microsoft.com/office/drawing/2014/main" id="{58093512-592C-4C28-B666-D6724AE5958C}"/>
              </a:ext>
            </a:extLst>
          </p:cNvPr>
          <p:cNvSpPr>
            <a:spLocks noGrp="1"/>
          </p:cNvSpPr>
          <p:nvPr>
            <p:ph idx="1"/>
          </p:nvPr>
        </p:nvSpPr>
        <p:spPr>
          <a:xfrm>
            <a:off x="838200" y="1340528"/>
            <a:ext cx="10515600" cy="4836435"/>
          </a:xfrm>
        </p:spPr>
        <p:txBody>
          <a:bodyPr>
            <a:normAutofit fontScale="92500" lnSpcReduction="10000"/>
          </a:bodyPr>
          <a:lstStyle/>
          <a:p>
            <a:pPr marL="0" indent="0">
              <a:buNone/>
            </a:pPr>
            <a:r>
              <a:rPr lang="en-US" dirty="0"/>
              <a:t>Step1: Store explicit feedback for each query term.</a:t>
            </a:r>
          </a:p>
          <a:p>
            <a:pPr lvl="1"/>
            <a:r>
              <a:rPr lang="en-US" dirty="0"/>
              <a:t> Upload data collected from explicit user feed back to  stats table </a:t>
            </a:r>
            <a:r>
              <a:rPr lang="en-US" dirty="0" err="1"/>
              <a:t>stats_calc</a:t>
            </a:r>
            <a:r>
              <a:rPr lang="en-US" dirty="0"/>
              <a:t>. Refer for scripts in step 1 of section 3. Usage section in technical documentation.</a:t>
            </a:r>
          </a:p>
          <a:p>
            <a:pPr marL="0" indent="0">
              <a:buNone/>
            </a:pPr>
            <a:r>
              <a:rPr lang="en-US" dirty="0"/>
              <a:t>Step2: Store Oracle search results for each query term.</a:t>
            </a:r>
          </a:p>
          <a:p>
            <a:pPr lvl="1"/>
            <a:r>
              <a:rPr lang="en-US" dirty="0"/>
              <a:t>For each term run the </a:t>
            </a:r>
            <a:r>
              <a:rPr lang="en-US" dirty="0" err="1"/>
              <a:t>sql</a:t>
            </a:r>
            <a:r>
              <a:rPr lang="en-US" dirty="0"/>
              <a:t> script in SQL plus prompt that will update or insert data to stats table </a:t>
            </a:r>
            <a:r>
              <a:rPr lang="en-US" dirty="0" err="1"/>
              <a:t>stats_calc</a:t>
            </a:r>
            <a:r>
              <a:rPr lang="en-US" dirty="0"/>
              <a:t>.</a:t>
            </a:r>
          </a:p>
          <a:p>
            <a:pPr lvl="1"/>
            <a:r>
              <a:rPr lang="en-US" dirty="0"/>
              <a:t>Refer for script in step2 of section 3. Usage section in technical documentation.</a:t>
            </a:r>
          </a:p>
          <a:p>
            <a:pPr marL="0" indent="0">
              <a:buNone/>
            </a:pPr>
            <a:r>
              <a:rPr lang="en-US" dirty="0"/>
              <a:t>Step3: </a:t>
            </a:r>
          </a:p>
          <a:p>
            <a:pPr lvl="1"/>
            <a:r>
              <a:rPr lang="en-US" dirty="0"/>
              <a:t>Use this URL to search for data from </a:t>
            </a:r>
            <a:r>
              <a:rPr lang="en-US" dirty="0" err="1"/>
              <a:t>Solr</a:t>
            </a:r>
            <a:r>
              <a:rPr lang="en-US" dirty="0"/>
              <a:t> index- </a:t>
            </a:r>
            <a:r>
              <a:rPr lang="en-US" dirty="0">
                <a:hlinkClick r:id="rId6"/>
              </a:rPr>
              <a:t>http://localhost:8080/MyProject/textSearch.mcs</a:t>
            </a:r>
            <a:endParaRPr lang="en-US" dirty="0"/>
          </a:p>
          <a:p>
            <a:pPr lvl="1"/>
            <a:r>
              <a:rPr lang="en-US" dirty="0"/>
              <a:t>Once a query term is entered and on click of Query button relevant data will be shown on the screen. On click of </a:t>
            </a:r>
            <a:r>
              <a:rPr lang="en-US" dirty="0" err="1"/>
              <a:t>AddtoStats</a:t>
            </a:r>
            <a:r>
              <a:rPr lang="en-US" dirty="0"/>
              <a:t> button, the stats will be stored to stats table </a:t>
            </a:r>
            <a:r>
              <a:rPr lang="en-US" dirty="0" err="1"/>
              <a:t>stats_calc</a:t>
            </a:r>
            <a:r>
              <a:rPr lang="en-US" dirty="0"/>
              <a:t>.(Refer to Section 5 Evaluation Framework Webpage Screenshots  to check how the screen will look like)</a:t>
            </a:r>
          </a:p>
          <a:p>
            <a:pPr marL="457200" lvl="1" indent="0">
              <a:buNone/>
            </a:pPr>
            <a:endParaRPr lang="en-US" dirty="0"/>
          </a:p>
        </p:txBody>
      </p:sp>
      <p:pic>
        <p:nvPicPr>
          <p:cNvPr id="7" name="Audio 6">
            <a:hlinkClick r:id="" action="ppaction://media"/>
            <a:extLst>
              <a:ext uri="{FF2B5EF4-FFF2-40B4-BE49-F238E27FC236}">
                <a16:creationId xmlns:a16="http://schemas.microsoft.com/office/drawing/2014/main" id="{8178339A-8176-42F7-937D-745CF00EA690}"/>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552238" y="6218238"/>
            <a:ext cx="487362" cy="487362"/>
          </a:xfrm>
          <a:prstGeom prst="rect">
            <a:avLst/>
          </a:prstGeom>
        </p:spPr>
      </p:pic>
      <p:graphicFrame>
        <p:nvGraphicFramePr>
          <p:cNvPr id="5" name="Object 4">
            <a:extLst>
              <a:ext uri="{FF2B5EF4-FFF2-40B4-BE49-F238E27FC236}">
                <a16:creationId xmlns:a16="http://schemas.microsoft.com/office/drawing/2014/main" id="{51B2C8F0-0C16-4421-B476-E4CC2C73FA0F}"/>
              </a:ext>
            </a:extLst>
          </p:cNvPr>
          <p:cNvGraphicFramePr>
            <a:graphicFrameLocks noChangeAspect="1"/>
          </p:cNvGraphicFramePr>
          <p:nvPr>
            <p:extLst>
              <p:ext uri="{D42A27DB-BD31-4B8C-83A1-F6EECF244321}">
                <p14:modId xmlns:p14="http://schemas.microsoft.com/office/powerpoint/2010/main" val="1903866114"/>
              </p:ext>
            </p:extLst>
          </p:nvPr>
        </p:nvGraphicFramePr>
        <p:xfrm>
          <a:off x="7924800" y="1089025"/>
          <a:ext cx="914400" cy="792163"/>
        </p:xfrm>
        <a:graphic>
          <a:graphicData uri="http://schemas.openxmlformats.org/presentationml/2006/ole">
            <mc:AlternateContent xmlns:mc="http://schemas.openxmlformats.org/markup-compatibility/2006">
              <mc:Choice xmlns:v="urn:schemas-microsoft-com:vml" Requires="v">
                <p:oleObj spid="_x0000_s3094" name="Acrobat Document" showAsIcon="1" r:id="rId8" imgW="914400" imgH="792360" progId="AcroExch.Document.DC">
                  <p:embed/>
                </p:oleObj>
              </mc:Choice>
              <mc:Fallback>
                <p:oleObj name="Acrobat Document" showAsIcon="1" r:id="rId8" imgW="914400" imgH="792360" progId="AcroExch.Document.DC">
                  <p:embed/>
                  <p:pic>
                    <p:nvPicPr>
                      <p:cNvPr id="4" name="Object 3">
                        <a:extLst>
                          <a:ext uri="{FF2B5EF4-FFF2-40B4-BE49-F238E27FC236}">
                            <a16:creationId xmlns:a16="http://schemas.microsoft.com/office/drawing/2014/main" id="{5020D7D8-0E31-4774-AF3D-1C581CC3166F}"/>
                          </a:ext>
                        </a:extLst>
                      </p:cNvPr>
                      <p:cNvPicPr/>
                      <p:nvPr/>
                    </p:nvPicPr>
                    <p:blipFill>
                      <a:blip r:embed="rId9"/>
                      <a:stretch>
                        <a:fillRect/>
                      </a:stretch>
                    </p:blipFill>
                    <p:spPr>
                      <a:xfrm>
                        <a:off x="7924800" y="1089025"/>
                        <a:ext cx="914400" cy="792163"/>
                      </a:xfrm>
                      <a:prstGeom prst="rect">
                        <a:avLst/>
                      </a:prstGeom>
                    </p:spPr>
                  </p:pic>
                </p:oleObj>
              </mc:Fallback>
            </mc:AlternateContent>
          </a:graphicData>
        </a:graphic>
      </p:graphicFrame>
    </p:spTree>
    <p:custDataLst>
      <p:tags r:id="rId2"/>
    </p:custDataLst>
    <p:extLst>
      <p:ext uri="{BB962C8B-B14F-4D97-AF65-F5344CB8AC3E}">
        <p14:creationId xmlns:p14="http://schemas.microsoft.com/office/powerpoint/2010/main" val="25148980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239121">
        <p15:prstTrans prst="peelOff"/>
      </p:transition>
    </mc:Choice>
    <mc:Fallback xmlns="">
      <p:transition spd="slow" advTm="23912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calcmode="lin" valueType="num">
                                      <p:cBhvr additive="base">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additive="base">
                                        <p:cTn id="2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 calcmode="lin" valueType="num">
                                      <p:cBhvr additive="base">
                                        <p:cTn id="2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 calcmode="lin" valueType="num">
                                      <p:cBhvr additive="base">
                                        <p:cTn id="3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 calcmode="lin" valueType="num">
                                      <p:cBhvr additive="base">
                                        <p:cTn id="3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6" end="6"/>
                                            </p:txEl>
                                          </p:spTgt>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 calcmode="lin" valueType="num">
                                      <p:cBhvr additive="base">
                                        <p:cTn id="4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5"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7A195-ECAB-4314-93C1-ED9BD22B00EE}"/>
              </a:ext>
            </a:extLst>
          </p:cNvPr>
          <p:cNvSpPr>
            <a:spLocks noGrp="1"/>
          </p:cNvSpPr>
          <p:nvPr>
            <p:ph type="title"/>
          </p:nvPr>
        </p:nvSpPr>
        <p:spPr>
          <a:xfrm>
            <a:off x="838200" y="365125"/>
            <a:ext cx="10515600" cy="646929"/>
          </a:xfrm>
        </p:spPr>
        <p:txBody>
          <a:bodyPr>
            <a:normAutofit fontScale="90000"/>
          </a:bodyPr>
          <a:lstStyle/>
          <a:p>
            <a:pPr algn="ctr"/>
            <a:r>
              <a:rPr lang="en-US" dirty="0"/>
              <a:t>Contd.. Calculating Statistics for Evaluation</a:t>
            </a:r>
          </a:p>
        </p:txBody>
      </p:sp>
      <p:sp>
        <p:nvSpPr>
          <p:cNvPr id="3" name="Content Placeholder 2">
            <a:extLst>
              <a:ext uri="{FF2B5EF4-FFF2-40B4-BE49-F238E27FC236}">
                <a16:creationId xmlns:a16="http://schemas.microsoft.com/office/drawing/2014/main" id="{58093512-592C-4C28-B666-D6724AE5958C}"/>
              </a:ext>
            </a:extLst>
          </p:cNvPr>
          <p:cNvSpPr>
            <a:spLocks noGrp="1"/>
          </p:cNvSpPr>
          <p:nvPr>
            <p:ph idx="1"/>
          </p:nvPr>
        </p:nvSpPr>
        <p:spPr>
          <a:xfrm>
            <a:off x="838200" y="1340528"/>
            <a:ext cx="10515600" cy="4836435"/>
          </a:xfrm>
        </p:spPr>
        <p:txBody>
          <a:bodyPr>
            <a:normAutofit/>
          </a:bodyPr>
          <a:lstStyle/>
          <a:p>
            <a:pPr marL="0" indent="0">
              <a:buNone/>
            </a:pPr>
            <a:r>
              <a:rPr lang="en-US" dirty="0"/>
              <a:t>Step3: </a:t>
            </a:r>
          </a:p>
          <a:p>
            <a:pPr lvl="1"/>
            <a:r>
              <a:rPr lang="en-US" dirty="0"/>
              <a:t>To verify results that are returned from my web application  queries can be executed in </a:t>
            </a:r>
            <a:r>
              <a:rPr lang="en-US" dirty="0" err="1"/>
              <a:t>SolrAdmin</a:t>
            </a:r>
            <a:r>
              <a:rPr lang="en-US" dirty="0"/>
              <a:t> using this link  </a:t>
            </a:r>
            <a:r>
              <a:rPr lang="en-US" dirty="0">
                <a:hlinkClick r:id="rId6"/>
              </a:rPr>
              <a:t>http://localhost:8983/solr/#/archived_extractions/query</a:t>
            </a:r>
            <a:r>
              <a:rPr lang="en-US" dirty="0"/>
              <a:t> and by entering parameter q -&gt; (</a:t>
            </a:r>
            <a:r>
              <a:rPr lang="en-US" dirty="0" err="1"/>
              <a:t>extractText</a:t>
            </a:r>
            <a:r>
              <a:rPr lang="en-US" dirty="0"/>
              <a:t>:"Knee Osteoarthritis"   AND fy:"2017")</a:t>
            </a:r>
          </a:p>
          <a:p>
            <a:pPr marL="0" indent="0">
              <a:buNone/>
            </a:pPr>
            <a:r>
              <a:rPr lang="en-US" dirty="0"/>
              <a:t>Step4: Precision, Recall and F-score calculation</a:t>
            </a:r>
          </a:p>
          <a:p>
            <a:pPr lvl="1"/>
            <a:r>
              <a:rPr lang="en-US" dirty="0"/>
              <a:t>Now </a:t>
            </a:r>
            <a:r>
              <a:rPr lang="en-US" dirty="0" err="1"/>
              <a:t>stats_calc</a:t>
            </a:r>
            <a:r>
              <a:rPr lang="en-US" dirty="0"/>
              <a:t> table has user feed back and system feedback. All we need to do is put them together to calculate precision , recall and F-score.</a:t>
            </a:r>
          </a:p>
          <a:p>
            <a:pPr lvl="1"/>
            <a:r>
              <a:rPr lang="en-US" dirty="0"/>
              <a:t>Precision  = TP/(TP+FP)</a:t>
            </a:r>
            <a:endParaRPr lang="en-US" sz="2000" dirty="0"/>
          </a:p>
          <a:p>
            <a:pPr lvl="1"/>
            <a:r>
              <a:rPr lang="en-US" dirty="0"/>
              <a:t>Recall  =   TP/(TP+FN)</a:t>
            </a:r>
          </a:p>
          <a:p>
            <a:pPr lvl="1"/>
            <a:r>
              <a:rPr lang="en-US" dirty="0"/>
              <a:t>F1 =  2(P*R)/(P+R)</a:t>
            </a:r>
          </a:p>
          <a:p>
            <a:pPr marL="457200" lvl="1" indent="0">
              <a:buNone/>
            </a:pPr>
            <a:endParaRPr lang="en-US" dirty="0"/>
          </a:p>
          <a:p>
            <a:pPr lvl="1"/>
            <a:endParaRPr lang="en-US" dirty="0"/>
          </a:p>
          <a:p>
            <a:pPr lvl="1"/>
            <a:endParaRPr lang="en-US" dirty="0"/>
          </a:p>
          <a:p>
            <a:pPr lvl="1"/>
            <a:endParaRPr lang="en-US" dirty="0"/>
          </a:p>
          <a:p>
            <a:pPr marL="457200" lvl="1" indent="0">
              <a:buNone/>
            </a:pPr>
            <a:endParaRPr lang="en-US" dirty="0"/>
          </a:p>
        </p:txBody>
      </p:sp>
      <p:pic>
        <p:nvPicPr>
          <p:cNvPr id="4" name="Audio 3">
            <a:hlinkClick r:id="" action="ppaction://media"/>
            <a:extLst>
              <a:ext uri="{FF2B5EF4-FFF2-40B4-BE49-F238E27FC236}">
                <a16:creationId xmlns:a16="http://schemas.microsoft.com/office/drawing/2014/main" id="{ED9D7AF5-02DB-4824-8EFF-C9DBE61B1201}"/>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52238" y="6218238"/>
            <a:ext cx="487362" cy="487362"/>
          </a:xfrm>
          <a:prstGeom prst="rect">
            <a:avLst/>
          </a:prstGeom>
        </p:spPr>
      </p:pic>
    </p:spTree>
    <p:custDataLst>
      <p:tags r:id="rId1"/>
    </p:custDataLst>
    <p:extLst>
      <p:ext uri="{BB962C8B-B14F-4D97-AF65-F5344CB8AC3E}">
        <p14:creationId xmlns:p14="http://schemas.microsoft.com/office/powerpoint/2010/main" val="37831248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85610">
        <p15:prstTrans prst="peelOff"/>
      </p:transition>
    </mc:Choice>
    <mc:Fallback xmlns="">
      <p:transition spd="slow" advTm="8561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 calcmode="lin" valueType="num">
                                      <p:cBhvr additive="base">
                                        <p:cTn id="1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additive="base">
                                        <p:cTn id="2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 calcmode="lin" valueType="num">
                                      <p:cBhvr additive="base">
                                        <p:cTn id="2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 calcmode="lin" valueType="num">
                                      <p:cBhvr additive="base">
                                        <p:cTn id="3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3">
                                            <p:txEl>
                                              <p:pRg st="6" end="6"/>
                                            </p:txEl>
                                          </p:spTgt>
                                        </p:tgtEl>
                                        <p:attrNameLst>
                                          <p:attrName>style.visibility</p:attrName>
                                        </p:attrNameLst>
                                      </p:cBhvr>
                                      <p:to>
                                        <p:strVal val="visible"/>
                                      </p:to>
                                    </p:set>
                                    <p:anim calcmode="lin" valueType="num">
                                      <p:cBhvr additive="base">
                                        <p:cTn id="39"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1"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7A195-ECAB-4314-93C1-ED9BD22B00EE}"/>
              </a:ext>
            </a:extLst>
          </p:cNvPr>
          <p:cNvSpPr>
            <a:spLocks noGrp="1"/>
          </p:cNvSpPr>
          <p:nvPr>
            <p:ph type="title"/>
          </p:nvPr>
        </p:nvSpPr>
        <p:spPr>
          <a:xfrm>
            <a:off x="838200" y="365125"/>
            <a:ext cx="10515600" cy="646929"/>
          </a:xfrm>
        </p:spPr>
        <p:txBody>
          <a:bodyPr>
            <a:normAutofit fontScale="90000"/>
          </a:bodyPr>
          <a:lstStyle/>
          <a:p>
            <a:pPr algn="ctr"/>
            <a:r>
              <a:rPr lang="en-US" dirty="0"/>
              <a:t>Continued.. Calculating Statistics for Evaluation</a:t>
            </a:r>
          </a:p>
        </p:txBody>
      </p:sp>
      <p:sp>
        <p:nvSpPr>
          <p:cNvPr id="3" name="Content Placeholder 2">
            <a:extLst>
              <a:ext uri="{FF2B5EF4-FFF2-40B4-BE49-F238E27FC236}">
                <a16:creationId xmlns:a16="http://schemas.microsoft.com/office/drawing/2014/main" id="{58093512-592C-4C28-B666-D6724AE5958C}"/>
              </a:ext>
            </a:extLst>
          </p:cNvPr>
          <p:cNvSpPr>
            <a:spLocks noGrp="1"/>
          </p:cNvSpPr>
          <p:nvPr>
            <p:ph idx="1"/>
          </p:nvPr>
        </p:nvSpPr>
        <p:spPr>
          <a:xfrm>
            <a:off x="838200" y="1340528"/>
            <a:ext cx="10515600" cy="4836435"/>
          </a:xfrm>
        </p:spPr>
        <p:txBody>
          <a:bodyPr>
            <a:normAutofit/>
          </a:bodyPr>
          <a:lstStyle/>
          <a:p>
            <a:pPr marL="0" indent="0">
              <a:buNone/>
            </a:pPr>
            <a:r>
              <a:rPr lang="en-US" dirty="0"/>
              <a:t>Step4 Continued: </a:t>
            </a:r>
          </a:p>
        </p:txBody>
      </p:sp>
      <p:graphicFrame>
        <p:nvGraphicFramePr>
          <p:cNvPr id="5" name="Table 4">
            <a:extLst>
              <a:ext uri="{FF2B5EF4-FFF2-40B4-BE49-F238E27FC236}">
                <a16:creationId xmlns:a16="http://schemas.microsoft.com/office/drawing/2014/main" id="{ED022B83-6D23-4904-AA6C-DAFFFB692CD8}"/>
              </a:ext>
            </a:extLst>
          </p:cNvPr>
          <p:cNvGraphicFramePr>
            <a:graphicFrameLocks noGrp="1"/>
          </p:cNvGraphicFramePr>
          <p:nvPr>
            <p:extLst>
              <p:ext uri="{D42A27DB-BD31-4B8C-83A1-F6EECF244321}">
                <p14:modId xmlns:p14="http://schemas.microsoft.com/office/powerpoint/2010/main" val="3468217342"/>
              </p:ext>
            </p:extLst>
          </p:nvPr>
        </p:nvGraphicFramePr>
        <p:xfrm>
          <a:off x="1712898" y="1955265"/>
          <a:ext cx="4866639" cy="1858965"/>
        </p:xfrm>
        <a:graphic>
          <a:graphicData uri="http://schemas.openxmlformats.org/drawingml/2006/table">
            <a:tbl>
              <a:tblPr firstRow="1" firstCol="1" bandRow="1">
                <a:tableStyleId>{5C22544A-7EE6-4342-B048-85BDC9FD1C3A}</a:tableStyleId>
              </a:tblPr>
              <a:tblGrid>
                <a:gridCol w="1962271">
                  <a:extLst>
                    <a:ext uri="{9D8B030D-6E8A-4147-A177-3AD203B41FA5}">
                      <a16:colId xmlns:a16="http://schemas.microsoft.com/office/drawing/2014/main" val="3960085446"/>
                    </a:ext>
                  </a:extLst>
                </a:gridCol>
                <a:gridCol w="1873786">
                  <a:extLst>
                    <a:ext uri="{9D8B030D-6E8A-4147-A177-3AD203B41FA5}">
                      <a16:colId xmlns:a16="http://schemas.microsoft.com/office/drawing/2014/main" val="691768264"/>
                    </a:ext>
                  </a:extLst>
                </a:gridCol>
                <a:gridCol w="1030582">
                  <a:extLst>
                    <a:ext uri="{9D8B030D-6E8A-4147-A177-3AD203B41FA5}">
                      <a16:colId xmlns:a16="http://schemas.microsoft.com/office/drawing/2014/main" val="2975227631"/>
                    </a:ext>
                  </a:extLst>
                </a:gridCol>
              </a:tblGrid>
              <a:tr h="619655">
                <a:tc>
                  <a:txBody>
                    <a:bodyPr/>
                    <a:lstStyle/>
                    <a:p>
                      <a:pPr marL="0" marR="0">
                        <a:lnSpc>
                          <a:spcPct val="107000"/>
                        </a:lnSpc>
                        <a:spcBef>
                          <a:spcPts val="0"/>
                        </a:spcBef>
                        <a:spcAft>
                          <a:spcPts val="0"/>
                        </a:spcAft>
                      </a:pPr>
                      <a:r>
                        <a:rPr lang="en-US" sz="2400" dirty="0">
                          <a:effectLst/>
                        </a:rPr>
                        <a:t>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rPr>
                        <a:t>User Y</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rPr>
                        <a:t>User N</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725471136"/>
                  </a:ext>
                </a:extLst>
              </a:tr>
              <a:tr h="619655">
                <a:tc>
                  <a:txBody>
                    <a:bodyPr/>
                    <a:lstStyle/>
                    <a:p>
                      <a:pPr marL="0" marR="0">
                        <a:lnSpc>
                          <a:spcPct val="107000"/>
                        </a:lnSpc>
                        <a:spcBef>
                          <a:spcPts val="0"/>
                        </a:spcBef>
                        <a:spcAft>
                          <a:spcPts val="0"/>
                        </a:spcAft>
                      </a:pPr>
                      <a:r>
                        <a:rPr lang="en-US" sz="2400" dirty="0">
                          <a:effectLst/>
                        </a:rPr>
                        <a:t>System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rPr>
                        <a:t>TP</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a:effectLst/>
                        </a:rPr>
                        <a:t>FP</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45720462"/>
                  </a:ext>
                </a:extLst>
              </a:tr>
              <a:tr h="619655">
                <a:tc>
                  <a:txBody>
                    <a:bodyPr/>
                    <a:lstStyle/>
                    <a:p>
                      <a:pPr marL="0" marR="0">
                        <a:lnSpc>
                          <a:spcPct val="107000"/>
                        </a:lnSpc>
                        <a:spcBef>
                          <a:spcPts val="0"/>
                        </a:spcBef>
                        <a:spcAft>
                          <a:spcPts val="0"/>
                        </a:spcAft>
                      </a:pPr>
                      <a:r>
                        <a:rPr lang="en-US" sz="2400" dirty="0">
                          <a:effectLst/>
                        </a:rPr>
                        <a:t>System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rPr>
                        <a:t>FN</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400" dirty="0">
                          <a:effectLst/>
                        </a:rPr>
                        <a:t>TN</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936157369"/>
                  </a:ext>
                </a:extLst>
              </a:tr>
            </a:tbl>
          </a:graphicData>
        </a:graphic>
      </p:graphicFrame>
      <p:pic>
        <p:nvPicPr>
          <p:cNvPr id="4" name="Audio 3">
            <a:hlinkClick r:id="" action="ppaction://media"/>
            <a:extLst>
              <a:ext uri="{FF2B5EF4-FFF2-40B4-BE49-F238E27FC236}">
                <a16:creationId xmlns:a16="http://schemas.microsoft.com/office/drawing/2014/main" id="{BF1328CC-B7CC-4431-A286-E73EC050838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964578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2644">
        <p15:prstTrans prst="peelOff"/>
      </p:transition>
    </mc:Choice>
    <mc:Fallback xmlns="">
      <p:transition spd="slow" advTm="1264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7A195-ECAB-4314-93C1-ED9BD22B00EE}"/>
              </a:ext>
            </a:extLst>
          </p:cNvPr>
          <p:cNvSpPr>
            <a:spLocks noGrp="1"/>
          </p:cNvSpPr>
          <p:nvPr>
            <p:ph type="title"/>
          </p:nvPr>
        </p:nvSpPr>
        <p:spPr>
          <a:xfrm>
            <a:off x="838200" y="365125"/>
            <a:ext cx="10515600" cy="646929"/>
          </a:xfrm>
        </p:spPr>
        <p:txBody>
          <a:bodyPr>
            <a:normAutofit fontScale="90000"/>
          </a:bodyPr>
          <a:lstStyle/>
          <a:p>
            <a:pPr algn="ctr"/>
            <a:r>
              <a:rPr lang="en-US" dirty="0"/>
              <a:t>Continued.. Calculating Statistics for Evaluation</a:t>
            </a:r>
          </a:p>
        </p:txBody>
      </p:sp>
      <p:sp>
        <p:nvSpPr>
          <p:cNvPr id="3" name="Content Placeholder 2">
            <a:extLst>
              <a:ext uri="{FF2B5EF4-FFF2-40B4-BE49-F238E27FC236}">
                <a16:creationId xmlns:a16="http://schemas.microsoft.com/office/drawing/2014/main" id="{58093512-592C-4C28-B666-D6724AE5958C}"/>
              </a:ext>
            </a:extLst>
          </p:cNvPr>
          <p:cNvSpPr>
            <a:spLocks noGrp="1"/>
          </p:cNvSpPr>
          <p:nvPr>
            <p:ph idx="1"/>
          </p:nvPr>
        </p:nvSpPr>
        <p:spPr>
          <a:xfrm>
            <a:off x="147320" y="1431968"/>
            <a:ext cx="10515600" cy="4836435"/>
          </a:xfrm>
        </p:spPr>
        <p:txBody>
          <a:bodyPr>
            <a:normAutofit/>
          </a:bodyPr>
          <a:lstStyle/>
          <a:p>
            <a:pPr marL="0" indent="0">
              <a:buNone/>
            </a:pPr>
            <a:r>
              <a:rPr lang="en-US" dirty="0"/>
              <a:t>Step4 Continued: </a:t>
            </a:r>
          </a:p>
          <a:p>
            <a:pPr lvl="1"/>
            <a:r>
              <a:rPr lang="en-US" dirty="0"/>
              <a:t>Oracle free text search  TP = Count(records) where </a:t>
            </a:r>
            <a:r>
              <a:rPr lang="en-US" dirty="0" err="1"/>
              <a:t>oracle_fts_flag</a:t>
            </a:r>
            <a:r>
              <a:rPr lang="en-US" dirty="0"/>
              <a:t> = 1 and </a:t>
            </a:r>
            <a:r>
              <a:rPr lang="en-US" dirty="0" err="1"/>
              <a:t>gold_standard_flag</a:t>
            </a:r>
            <a:r>
              <a:rPr lang="en-US" dirty="0"/>
              <a:t> = 1</a:t>
            </a:r>
          </a:p>
          <a:p>
            <a:pPr lvl="1"/>
            <a:r>
              <a:rPr lang="en-US" dirty="0"/>
              <a:t>Oracle free text search FP = Count(records) where </a:t>
            </a:r>
            <a:r>
              <a:rPr lang="en-US" dirty="0" err="1"/>
              <a:t>oracle_fts_flag</a:t>
            </a:r>
            <a:r>
              <a:rPr lang="en-US" dirty="0"/>
              <a:t> = 1 and </a:t>
            </a:r>
            <a:r>
              <a:rPr lang="en-US" dirty="0" err="1"/>
              <a:t>gold_standard_flag</a:t>
            </a:r>
            <a:r>
              <a:rPr lang="en-US" dirty="0"/>
              <a:t> = 0</a:t>
            </a:r>
          </a:p>
          <a:p>
            <a:pPr lvl="1"/>
            <a:r>
              <a:rPr lang="en-US" dirty="0"/>
              <a:t>Oracle free text search FN= Count(records) where </a:t>
            </a:r>
            <a:r>
              <a:rPr lang="en-US" dirty="0" err="1"/>
              <a:t>oracle_fts_flag</a:t>
            </a:r>
            <a:r>
              <a:rPr lang="en-US" dirty="0"/>
              <a:t> = 0 and </a:t>
            </a:r>
            <a:r>
              <a:rPr lang="en-US" dirty="0" err="1"/>
              <a:t>gold_standard_flag</a:t>
            </a:r>
            <a:r>
              <a:rPr lang="en-US" dirty="0"/>
              <a:t> = 1</a:t>
            </a:r>
          </a:p>
          <a:p>
            <a:pPr lvl="1"/>
            <a:r>
              <a:rPr lang="en-US" dirty="0"/>
              <a:t>Oracle Precision free text (P) =  oracle </a:t>
            </a:r>
            <a:r>
              <a:rPr lang="en-US" dirty="0" err="1"/>
              <a:t>fts</a:t>
            </a:r>
            <a:r>
              <a:rPr lang="en-US" dirty="0"/>
              <a:t>  TP/(oracle </a:t>
            </a:r>
            <a:r>
              <a:rPr lang="en-US" dirty="0" err="1"/>
              <a:t>fts</a:t>
            </a:r>
            <a:r>
              <a:rPr lang="en-US" dirty="0"/>
              <a:t> TP +oracle </a:t>
            </a:r>
            <a:r>
              <a:rPr lang="en-US" dirty="0" err="1"/>
              <a:t>fts</a:t>
            </a:r>
            <a:r>
              <a:rPr lang="en-US" dirty="0"/>
              <a:t> FP)</a:t>
            </a:r>
          </a:p>
          <a:p>
            <a:pPr lvl="1"/>
            <a:r>
              <a:rPr lang="en-US" dirty="0"/>
              <a:t>Oracle Recall free text (R)=  oracle </a:t>
            </a:r>
            <a:r>
              <a:rPr lang="en-US" dirty="0" err="1"/>
              <a:t>fts</a:t>
            </a:r>
            <a:r>
              <a:rPr lang="en-US" dirty="0"/>
              <a:t>  TP/(oracle </a:t>
            </a:r>
            <a:r>
              <a:rPr lang="en-US" dirty="0" err="1"/>
              <a:t>fts</a:t>
            </a:r>
            <a:r>
              <a:rPr lang="en-US" dirty="0"/>
              <a:t> TP +oracle </a:t>
            </a:r>
            <a:r>
              <a:rPr lang="en-US" dirty="0" err="1"/>
              <a:t>fts</a:t>
            </a:r>
            <a:r>
              <a:rPr lang="en-US" dirty="0"/>
              <a:t> FN)</a:t>
            </a:r>
          </a:p>
          <a:p>
            <a:pPr lvl="1"/>
            <a:endParaRPr lang="en-US" dirty="0"/>
          </a:p>
          <a:p>
            <a:pPr lvl="1"/>
            <a:endParaRPr lang="en-US" dirty="0"/>
          </a:p>
          <a:p>
            <a:pPr marL="0" indent="0">
              <a:buNone/>
            </a:pPr>
            <a:endParaRPr lang="en-US" dirty="0"/>
          </a:p>
        </p:txBody>
      </p:sp>
      <p:pic>
        <p:nvPicPr>
          <p:cNvPr id="6" name="Audio 5">
            <a:hlinkClick r:id="" action="ppaction://media"/>
            <a:extLst>
              <a:ext uri="{FF2B5EF4-FFF2-40B4-BE49-F238E27FC236}">
                <a16:creationId xmlns:a16="http://schemas.microsoft.com/office/drawing/2014/main" id="{D388B271-8C35-4891-968A-D6486A855B18}"/>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552238" y="6218238"/>
            <a:ext cx="487362" cy="487362"/>
          </a:xfrm>
          <a:prstGeom prst="rect">
            <a:avLst/>
          </a:prstGeom>
        </p:spPr>
      </p:pic>
    </p:spTree>
    <p:custDataLst>
      <p:tags r:id="rId1"/>
    </p:custDataLst>
    <p:extLst>
      <p:ext uri="{BB962C8B-B14F-4D97-AF65-F5344CB8AC3E}">
        <p14:creationId xmlns:p14="http://schemas.microsoft.com/office/powerpoint/2010/main" val="144954000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105321">
        <p15:prstTrans prst="peelOff"/>
      </p:transition>
    </mc:Choice>
    <mc:Fallback xmlns="">
      <p:transition spd="slow" advTm="10532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 calcmode="lin" valueType="num">
                                      <p:cBhvr additive="base">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additive="base">
                                        <p:cTn id="2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 calcmode="lin" valueType="num">
                                      <p:cBhvr additive="base">
                                        <p:cTn id="2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 calcmode="lin" valueType="num">
                                      <p:cBhvr additive="base">
                                        <p:cTn id="3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3">
                                            <p:txEl>
                                              <p:pRg st="5" end="5"/>
                                            </p:txEl>
                                          </p:spTgt>
                                        </p:tgtEl>
                                        <p:attrNameLst>
                                          <p:attrName>style.visibility</p:attrName>
                                        </p:attrNameLst>
                                      </p:cBhvr>
                                      <p:to>
                                        <p:strVal val="visible"/>
                                      </p:to>
                                    </p:set>
                                    <p:anim calcmode="lin" valueType="num">
                                      <p:cBhvr additive="base">
                                        <p:cTn id="39"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1"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D953B-9842-475E-B374-CB35A24C38CF}"/>
              </a:ext>
            </a:extLst>
          </p:cNvPr>
          <p:cNvSpPr>
            <a:spLocks noGrp="1"/>
          </p:cNvSpPr>
          <p:nvPr>
            <p:ph type="title"/>
          </p:nvPr>
        </p:nvSpPr>
        <p:spPr>
          <a:xfrm>
            <a:off x="838200" y="365126"/>
            <a:ext cx="10515600" cy="773210"/>
          </a:xfrm>
        </p:spPr>
        <p:txBody>
          <a:bodyPr/>
          <a:lstStyle/>
          <a:p>
            <a:pPr algn="ctr"/>
            <a:r>
              <a:rPr lang="en-US" dirty="0"/>
              <a:t>Additional Notes</a:t>
            </a:r>
          </a:p>
        </p:txBody>
      </p:sp>
      <p:sp>
        <p:nvSpPr>
          <p:cNvPr id="3" name="Content Placeholder 2">
            <a:extLst>
              <a:ext uri="{FF2B5EF4-FFF2-40B4-BE49-F238E27FC236}">
                <a16:creationId xmlns:a16="http://schemas.microsoft.com/office/drawing/2014/main" id="{495F024B-965E-48D4-9514-C89DB2462CBB}"/>
              </a:ext>
            </a:extLst>
          </p:cNvPr>
          <p:cNvSpPr>
            <a:spLocks noGrp="1"/>
          </p:cNvSpPr>
          <p:nvPr>
            <p:ph idx="1"/>
          </p:nvPr>
        </p:nvSpPr>
        <p:spPr>
          <a:xfrm>
            <a:off x="838200" y="1259633"/>
            <a:ext cx="10515600" cy="4917330"/>
          </a:xfrm>
        </p:spPr>
        <p:txBody>
          <a:bodyPr/>
          <a:lstStyle/>
          <a:p>
            <a:r>
              <a:rPr lang="en-US" dirty="0"/>
              <a:t>I am working on evaluation of results utilizing various search features supported by oracle vs </a:t>
            </a:r>
            <a:r>
              <a:rPr lang="en-US" dirty="0" err="1"/>
              <a:t>Solr</a:t>
            </a:r>
            <a:r>
              <a:rPr lang="en-US" dirty="0"/>
              <a:t> -  search any term (OR) , search all term (AND) and proximity search (NEAR) </a:t>
            </a:r>
          </a:p>
          <a:p>
            <a:r>
              <a:rPr lang="en-US" dirty="0"/>
              <a:t>Also I am planning to use mean average precision results as an extension to support this evaluation.</a:t>
            </a:r>
          </a:p>
          <a:p>
            <a:r>
              <a:rPr lang="en-US" dirty="0"/>
              <a:t>Results for few terms</a:t>
            </a:r>
          </a:p>
          <a:p>
            <a:endParaRPr lang="en-US" dirty="0"/>
          </a:p>
          <a:p>
            <a:endParaRPr lang="en-US" dirty="0"/>
          </a:p>
        </p:txBody>
      </p:sp>
      <p:graphicFrame>
        <p:nvGraphicFramePr>
          <p:cNvPr id="4" name="Table 3">
            <a:extLst>
              <a:ext uri="{FF2B5EF4-FFF2-40B4-BE49-F238E27FC236}">
                <a16:creationId xmlns:a16="http://schemas.microsoft.com/office/drawing/2014/main" id="{47EE6914-ECC6-4E5C-8B60-EB7258529B6F}"/>
              </a:ext>
            </a:extLst>
          </p:cNvPr>
          <p:cNvGraphicFramePr>
            <a:graphicFrameLocks noGrp="1"/>
          </p:cNvGraphicFramePr>
          <p:nvPr>
            <p:extLst>
              <p:ext uri="{D42A27DB-BD31-4B8C-83A1-F6EECF244321}">
                <p14:modId xmlns:p14="http://schemas.microsoft.com/office/powerpoint/2010/main" val="870457282"/>
              </p:ext>
            </p:extLst>
          </p:nvPr>
        </p:nvGraphicFramePr>
        <p:xfrm>
          <a:off x="3114675" y="3807800"/>
          <a:ext cx="5924550" cy="2333624"/>
        </p:xfrm>
        <a:graphic>
          <a:graphicData uri="http://schemas.openxmlformats.org/drawingml/2006/table">
            <a:tbl>
              <a:tblPr firstRow="1" firstCol="1" bandRow="1">
                <a:tableStyleId>{5C22544A-7EE6-4342-B048-85BDC9FD1C3A}</a:tableStyleId>
              </a:tblPr>
              <a:tblGrid>
                <a:gridCol w="2019300">
                  <a:extLst>
                    <a:ext uri="{9D8B030D-6E8A-4147-A177-3AD203B41FA5}">
                      <a16:colId xmlns:a16="http://schemas.microsoft.com/office/drawing/2014/main" val="4258304781"/>
                    </a:ext>
                  </a:extLst>
                </a:gridCol>
                <a:gridCol w="1228725">
                  <a:extLst>
                    <a:ext uri="{9D8B030D-6E8A-4147-A177-3AD203B41FA5}">
                      <a16:colId xmlns:a16="http://schemas.microsoft.com/office/drawing/2014/main" val="4287486298"/>
                    </a:ext>
                  </a:extLst>
                </a:gridCol>
                <a:gridCol w="800100">
                  <a:extLst>
                    <a:ext uri="{9D8B030D-6E8A-4147-A177-3AD203B41FA5}">
                      <a16:colId xmlns:a16="http://schemas.microsoft.com/office/drawing/2014/main" val="3487037073"/>
                    </a:ext>
                  </a:extLst>
                </a:gridCol>
                <a:gridCol w="1876425">
                  <a:extLst>
                    <a:ext uri="{9D8B030D-6E8A-4147-A177-3AD203B41FA5}">
                      <a16:colId xmlns:a16="http://schemas.microsoft.com/office/drawing/2014/main" val="1184425273"/>
                    </a:ext>
                  </a:extLst>
                </a:gridCol>
              </a:tblGrid>
              <a:tr h="359019">
                <a:tc>
                  <a:txBody>
                    <a:bodyPr/>
                    <a:lstStyle/>
                    <a:p>
                      <a:pPr marL="0" marR="0">
                        <a:lnSpc>
                          <a:spcPct val="107000"/>
                        </a:lnSpc>
                        <a:spcBef>
                          <a:spcPts val="0"/>
                        </a:spcBef>
                        <a:spcAft>
                          <a:spcPts val="0"/>
                        </a:spcAft>
                      </a:pPr>
                      <a:r>
                        <a:rPr lang="en-US" sz="1100">
                          <a:effectLst/>
                        </a:rPr>
                        <a:t>Search Term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Search Type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Oracle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Solr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023541137"/>
                  </a:ext>
                </a:extLst>
              </a:tr>
              <a:tr h="359019">
                <a:tc>
                  <a:txBody>
                    <a:bodyPr/>
                    <a:lstStyle/>
                    <a:p>
                      <a:pPr marL="0" marR="0">
                        <a:lnSpc>
                          <a:spcPct val="107000"/>
                        </a:lnSpc>
                        <a:spcBef>
                          <a:spcPts val="0"/>
                        </a:spcBef>
                        <a:spcAft>
                          <a:spcPts val="0"/>
                        </a:spcAft>
                      </a:pPr>
                      <a:r>
                        <a:rPr lang="en-US" sz="1100">
                          <a:effectLst/>
                        </a:rPr>
                        <a:t>Knee osteoarthritis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ExactMatch</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159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160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177929019"/>
                  </a:ext>
                </a:extLst>
              </a:tr>
              <a:tr h="359019">
                <a:tc>
                  <a:txBody>
                    <a:bodyPr/>
                    <a:lstStyle/>
                    <a:p>
                      <a:pPr marL="0" marR="0">
                        <a:lnSpc>
                          <a:spcPct val="107000"/>
                        </a:lnSpc>
                        <a:spcBef>
                          <a:spcPts val="0"/>
                        </a:spcBef>
                        <a:spcAft>
                          <a:spcPts val="0"/>
                        </a:spcAft>
                      </a:pPr>
                      <a:r>
                        <a:rPr lang="en-US" sz="1100">
                          <a:effectLst/>
                        </a:rPr>
                        <a:t>rheumatoid arthritis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ExactMatch</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1054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1060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46725759"/>
                  </a:ext>
                </a:extLst>
              </a:tr>
              <a:tr h="897548">
                <a:tc>
                  <a:txBody>
                    <a:bodyPr/>
                    <a:lstStyle/>
                    <a:p>
                      <a:pPr marL="0" marR="0">
                        <a:lnSpc>
                          <a:spcPct val="107000"/>
                        </a:lnSpc>
                        <a:spcBef>
                          <a:spcPts val="0"/>
                        </a:spcBef>
                        <a:spcAft>
                          <a:spcPts val="0"/>
                        </a:spcAft>
                      </a:pPr>
                      <a:r>
                        <a:rPr lang="en-US" sz="1100">
                          <a:effectLst/>
                        </a:rPr>
                        <a:t>amyloid nephropathy with urticaria</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AnyMatch </a:t>
                      </a:r>
                    </a:p>
                    <a:p>
                      <a:pPr marL="0" marR="0">
                        <a:lnSpc>
                          <a:spcPct val="107000"/>
                        </a:lnSpc>
                        <a:spcBef>
                          <a:spcPts val="0"/>
                        </a:spcBef>
                        <a:spcAft>
                          <a:spcPts val="0"/>
                        </a:spcAft>
                      </a:pPr>
                      <a:r>
                        <a:rPr lang="en-US" sz="1100">
                          <a:effectLst/>
                        </a:rPr>
                        <a:t>(Or condition)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3294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a:effectLst/>
                        </a:rPr>
                        <a:t>3333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45989083"/>
                  </a:ext>
                </a:extLst>
              </a:tr>
              <a:tr h="359019">
                <a:tc>
                  <a:txBody>
                    <a:bodyPr/>
                    <a:lstStyle/>
                    <a:p>
                      <a:pPr marL="0" marR="0">
                        <a:lnSpc>
                          <a:spcPct val="107000"/>
                        </a:lnSpc>
                        <a:spcBef>
                          <a:spcPts val="0"/>
                        </a:spcBef>
                        <a:spcAft>
                          <a:spcPts val="0"/>
                        </a:spcAft>
                      </a:pPr>
                      <a:r>
                        <a:rPr lang="en-US" sz="1100">
                          <a:effectLst/>
                        </a:rPr>
                        <a:t>Aβ 17-24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dirty="0">
                          <a:effectLst/>
                        </a:rPr>
                        <a:t>All Match (And Condition)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dirty="0">
                          <a:effectLst/>
                        </a:rPr>
                        <a:t>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100" dirty="0">
                          <a:effectLst/>
                        </a:rPr>
                        <a:t>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44432322"/>
                  </a:ext>
                </a:extLst>
              </a:tr>
            </a:tbl>
          </a:graphicData>
        </a:graphic>
      </p:graphicFrame>
    </p:spTree>
    <p:extLst>
      <p:ext uri="{BB962C8B-B14F-4D97-AF65-F5344CB8AC3E}">
        <p14:creationId xmlns:p14="http://schemas.microsoft.com/office/powerpoint/2010/main" val="144181352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5.6|14.1|8.4|8.9|19.9|34.9"/>
</p:tagLst>
</file>

<file path=ppt/tags/tag2.xml><?xml version="1.0" encoding="utf-8"?>
<p:tagLst xmlns:a="http://schemas.openxmlformats.org/drawingml/2006/main" xmlns:r="http://schemas.openxmlformats.org/officeDocument/2006/relationships" xmlns:p="http://schemas.openxmlformats.org/presentationml/2006/main">
  <p:tag name="TIMING" val="|5.5|8.5|12.1|35.4|5.6|17|57.5|45.4"/>
</p:tagLst>
</file>

<file path=ppt/tags/tag3.xml><?xml version="1.0" encoding="utf-8"?>
<p:tagLst xmlns:a="http://schemas.openxmlformats.org/drawingml/2006/main" xmlns:r="http://schemas.openxmlformats.org/officeDocument/2006/relationships" xmlns:p="http://schemas.openxmlformats.org/presentationml/2006/main">
  <p:tag name="TIMING" val="|8.4|3.4|136.3|49.2|3.9"/>
</p:tagLst>
</file>

<file path=ppt/tags/tag4.xml><?xml version="1.0" encoding="utf-8"?>
<p:tagLst xmlns:a="http://schemas.openxmlformats.org/drawingml/2006/main" xmlns:r="http://schemas.openxmlformats.org/officeDocument/2006/relationships" xmlns:p="http://schemas.openxmlformats.org/presentationml/2006/main">
  <p:tag name="TIMING" val="|11.2|69.2|56.7"/>
</p:tagLst>
</file>

<file path=ppt/tags/tag5.xml><?xml version="1.0" encoding="utf-8"?>
<p:tagLst xmlns:a="http://schemas.openxmlformats.org/drawingml/2006/main" xmlns:r="http://schemas.openxmlformats.org/officeDocument/2006/relationships" xmlns:p="http://schemas.openxmlformats.org/presentationml/2006/main">
  <p:tag name="TIMING" val="|0.6|1.4|37.6"/>
</p:tagLst>
</file>

<file path=ppt/tags/tag6.xml><?xml version="1.0" encoding="utf-8"?>
<p:tagLst xmlns:a="http://schemas.openxmlformats.org/drawingml/2006/main" xmlns:r="http://schemas.openxmlformats.org/officeDocument/2006/relationships" xmlns:p="http://schemas.openxmlformats.org/presentationml/2006/main">
  <p:tag name="TIMING" val="|1.1|26.7|10.7|11.3|6"/>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674</TotalTime>
  <Words>1127</Words>
  <Application>Microsoft Office PowerPoint</Application>
  <PresentationFormat>Widescreen</PresentationFormat>
  <Paragraphs>118</Paragraphs>
  <Slides>11</Slides>
  <Notes>2</Notes>
  <HiddenSlides>0</HiddenSlides>
  <MMClips>8</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2</vt:i4>
      </vt:variant>
      <vt:variant>
        <vt:lpstr>Slide Titles</vt:lpstr>
      </vt:variant>
      <vt:variant>
        <vt:i4>11</vt:i4>
      </vt:variant>
    </vt:vector>
  </HeadingPairs>
  <TitlesOfParts>
    <vt:vector size="18" baseType="lpstr">
      <vt:lpstr>Arial</vt:lpstr>
      <vt:lpstr>Calibri</vt:lpstr>
      <vt:lpstr>Calibri Light</vt:lpstr>
      <vt:lpstr>Times New Roman</vt:lpstr>
      <vt:lpstr>Office Theme</vt:lpstr>
      <vt:lpstr>Package</vt:lpstr>
      <vt:lpstr>Adobe Acrobat Document</vt:lpstr>
      <vt:lpstr>Evaluation Framework for Alternative Information Retrieval Methods </vt:lpstr>
      <vt:lpstr>Creation of Text Index using Oracle</vt:lpstr>
      <vt:lpstr>Creation of Text Index using Solr</vt:lpstr>
      <vt:lpstr>Contd.. Creation of Text Index using Solr</vt:lpstr>
      <vt:lpstr>Calculating Statistics for Evaluation</vt:lpstr>
      <vt:lpstr>Contd.. Calculating Statistics for Evaluation</vt:lpstr>
      <vt:lpstr>Continued.. Calculating Statistics for Evaluation</vt:lpstr>
      <vt:lpstr>Continued.. Calculating Statistics for Evaluation</vt:lpstr>
      <vt:lpstr>Additional Notes</vt:lpstr>
      <vt:lpstr>Additional Notes Continued..</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Evaluation Framework for Alternative Information Retrieval Methods </dc:title>
  <dc:creator>Pachiyappan, Kamalabharathy (NIH/OD) [C]</dc:creator>
  <cp:lastModifiedBy>Pachiyappan, Kamalabharathy (NIH/OD) [C]</cp:lastModifiedBy>
  <cp:revision>73</cp:revision>
  <dcterms:created xsi:type="dcterms:W3CDTF">2017-12-17T15:00:16Z</dcterms:created>
  <dcterms:modified xsi:type="dcterms:W3CDTF">2017-12-22T03:35:10Z</dcterms:modified>
</cp:coreProperties>
</file>

<file path=docProps/thumbnail.jpeg>
</file>